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256" r:id="rId2"/>
    <p:sldId id="292" r:id="rId3"/>
    <p:sldId id="285" r:id="rId4"/>
    <p:sldId id="284" r:id="rId5"/>
    <p:sldId id="286" r:id="rId6"/>
    <p:sldId id="294" r:id="rId7"/>
    <p:sldId id="257" r:id="rId8"/>
    <p:sldId id="258" r:id="rId9"/>
    <p:sldId id="293" r:id="rId10"/>
    <p:sldId id="259" r:id="rId11"/>
    <p:sldId id="260" r:id="rId12"/>
    <p:sldId id="261" r:id="rId13"/>
    <p:sldId id="262" r:id="rId14"/>
    <p:sldId id="291" r:id="rId15"/>
    <p:sldId id="263" r:id="rId16"/>
    <p:sldId id="264" r:id="rId17"/>
    <p:sldId id="265" r:id="rId18"/>
    <p:sldId id="266" r:id="rId19"/>
    <p:sldId id="267" r:id="rId20"/>
    <p:sldId id="268" r:id="rId21"/>
    <p:sldId id="287" r:id="rId22"/>
    <p:sldId id="288" r:id="rId23"/>
    <p:sldId id="289" r:id="rId24"/>
    <p:sldId id="290" r:id="rId25"/>
    <p:sldId id="269" r:id="rId26"/>
    <p:sldId id="270" r:id="rId27"/>
    <p:sldId id="271" r:id="rId28"/>
    <p:sldId id="272" r:id="rId29"/>
    <p:sldId id="273" r:id="rId30"/>
    <p:sldId id="274" r:id="rId31"/>
    <p:sldId id="275" r:id="rId32"/>
    <p:sldId id="276" r:id="rId33"/>
    <p:sldId id="277" r:id="rId34"/>
    <p:sldId id="278" r:id="rId35"/>
    <p:sldId id="279" r:id="rId36"/>
    <p:sldId id="296"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22" r:id="rId51"/>
    <p:sldId id="323" r:id="rId52"/>
    <p:sldId id="324" r:id="rId53"/>
    <p:sldId id="345" r:id="rId54"/>
    <p:sldId id="346" r:id="rId55"/>
    <p:sldId id="325" r:id="rId56"/>
    <p:sldId id="347" r:id="rId57"/>
    <p:sldId id="348" r:id="rId58"/>
    <p:sldId id="349" r:id="rId59"/>
    <p:sldId id="327" r:id="rId60"/>
    <p:sldId id="350" r:id="rId61"/>
    <p:sldId id="351" r:id="rId62"/>
    <p:sldId id="352" r:id="rId63"/>
    <p:sldId id="353" r:id="rId64"/>
    <p:sldId id="354" r:id="rId65"/>
    <p:sldId id="326" r:id="rId66"/>
    <p:sldId id="280" r:id="rId67"/>
    <p:sldId id="281" r:id="rId68"/>
    <p:sldId id="282" r:id="rId69"/>
    <p:sldId id="355" r:id="rId70"/>
    <p:sldId id="283" r:id="rId71"/>
    <p:sldId id="356" r:id="rId72"/>
    <p:sldId id="357" r:id="rId73"/>
    <p:sldId id="358" r:id="rId74"/>
    <p:sldId id="328" r:id="rId75"/>
    <p:sldId id="359" r:id="rId76"/>
    <p:sldId id="360" r:id="rId77"/>
    <p:sldId id="361" r:id="rId78"/>
    <p:sldId id="362" r:id="rId79"/>
    <p:sldId id="363" r:id="rId80"/>
    <p:sldId id="364" r:id="rId81"/>
    <p:sldId id="365" r:id="rId82"/>
    <p:sldId id="329" r:id="rId83"/>
    <p:sldId id="366" r:id="rId84"/>
    <p:sldId id="367" r:id="rId85"/>
    <p:sldId id="297" r:id="rId86"/>
    <p:sldId id="298" r:id="rId87"/>
    <p:sldId id="299" r:id="rId88"/>
    <p:sldId id="300" r:id="rId89"/>
    <p:sldId id="301" r:id="rId90"/>
    <p:sldId id="302" r:id="rId91"/>
    <p:sldId id="303" r:id="rId92"/>
    <p:sldId id="304" r:id="rId93"/>
    <p:sldId id="305" r:id="rId94"/>
    <p:sldId id="330" r:id="rId95"/>
    <p:sldId id="306" r:id="rId96"/>
    <p:sldId id="307" r:id="rId97"/>
    <p:sldId id="308" r:id="rId98"/>
    <p:sldId id="309" r:id="rId99"/>
    <p:sldId id="310" r:id="rId100"/>
    <p:sldId id="311" r:id="rId101"/>
    <p:sldId id="331" r:id="rId102"/>
    <p:sldId id="312" r:id="rId103"/>
    <p:sldId id="313" r:id="rId104"/>
    <p:sldId id="295"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33"/>
    <p:restoredTop sz="94561"/>
  </p:normalViewPr>
  <p:slideViewPr>
    <p:cSldViewPr snapToGrid="0" snapToObjects="1">
      <p:cViewPr varScale="1">
        <p:scale>
          <a:sx n="156" d="100"/>
          <a:sy n="156" d="100"/>
        </p:scale>
        <p:origin x="216"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8C96C8-12CC-5E48-9E90-CFE48A012A3A}" type="datetimeFigureOut">
              <a:rPr lang="en-US" smtClean="0"/>
              <a:t>9/24/24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FAA8D-6C56-4F4F-A7FE-65674CE6AC8C}" type="slidenum">
              <a:rPr lang="en-US" smtClean="0"/>
              <a:t>‹#›</a:t>
            </a:fld>
            <a:endParaRPr lang="en-US"/>
          </a:p>
        </p:txBody>
      </p:sp>
    </p:spTree>
    <p:extLst>
      <p:ext uri="{BB962C8B-B14F-4D97-AF65-F5344CB8AC3E}">
        <p14:creationId xmlns:p14="http://schemas.microsoft.com/office/powerpoint/2010/main" val="369904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504B-B758-6741-AFEC-27A7B49524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A58E94-6A19-C546-9936-5EA63B3BEE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15F4B-70A3-4945-9BEC-FCF813330FDE}"/>
              </a:ext>
            </a:extLst>
          </p:cNvPr>
          <p:cNvSpPr>
            <a:spLocks noGrp="1"/>
          </p:cNvSpPr>
          <p:nvPr>
            <p:ph type="dt" sz="half" idx="10"/>
          </p:nvPr>
        </p:nvSpPr>
        <p:spPr/>
        <p:txBody>
          <a:bodyPr/>
          <a:lstStyle/>
          <a:p>
            <a:fld id="{24223798-3C61-284E-B873-AE9E2C03B55A}" type="datetime1">
              <a:rPr lang="en-US" smtClean="0"/>
              <a:t>9/24/24</a:t>
            </a:fld>
            <a:endParaRPr lang="en-US"/>
          </a:p>
        </p:txBody>
      </p:sp>
      <p:sp>
        <p:nvSpPr>
          <p:cNvPr id="5" name="Footer Placeholder 4">
            <a:extLst>
              <a:ext uri="{FF2B5EF4-FFF2-40B4-BE49-F238E27FC236}">
                <a16:creationId xmlns:a16="http://schemas.microsoft.com/office/drawing/2014/main" id="{82B95121-E5A3-6D4D-9F1E-E2463379F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4D947-5172-1043-B6DF-9860175854AC}"/>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300660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A226-B457-9443-AEB6-91E7889810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D37C48-AB01-DC42-87CE-DD3C9098C3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B1752-2CC5-3245-9CFE-D0C6CE72CBC4}"/>
              </a:ext>
            </a:extLst>
          </p:cNvPr>
          <p:cNvSpPr>
            <a:spLocks noGrp="1"/>
          </p:cNvSpPr>
          <p:nvPr>
            <p:ph type="dt" sz="half" idx="10"/>
          </p:nvPr>
        </p:nvSpPr>
        <p:spPr/>
        <p:txBody>
          <a:bodyPr/>
          <a:lstStyle/>
          <a:p>
            <a:fld id="{E751405F-DA87-7948-8802-1B78FD13CCC5}" type="datetime1">
              <a:rPr lang="en-US" smtClean="0"/>
              <a:t>9/24/24</a:t>
            </a:fld>
            <a:endParaRPr lang="en-US"/>
          </a:p>
        </p:txBody>
      </p:sp>
      <p:sp>
        <p:nvSpPr>
          <p:cNvPr id="5" name="Footer Placeholder 4">
            <a:extLst>
              <a:ext uri="{FF2B5EF4-FFF2-40B4-BE49-F238E27FC236}">
                <a16:creationId xmlns:a16="http://schemas.microsoft.com/office/drawing/2014/main" id="{3776B8BD-8172-6F49-94C7-75FC7F006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81ACE-5D34-0547-BE82-A45AC7B8DDA0}"/>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182470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20BE47-EF0E-2944-812D-C32AD2BE4B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760365-4A8B-0F46-BFA5-B5854205B2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9F2CF-C4E7-CA4F-9710-235E7BAC1A1A}"/>
              </a:ext>
            </a:extLst>
          </p:cNvPr>
          <p:cNvSpPr>
            <a:spLocks noGrp="1"/>
          </p:cNvSpPr>
          <p:nvPr>
            <p:ph type="dt" sz="half" idx="10"/>
          </p:nvPr>
        </p:nvSpPr>
        <p:spPr/>
        <p:txBody>
          <a:bodyPr/>
          <a:lstStyle/>
          <a:p>
            <a:fld id="{11E4E10A-2E04-C74C-ACDD-422A0528677B}" type="datetime1">
              <a:rPr lang="en-US" smtClean="0"/>
              <a:t>9/24/24</a:t>
            </a:fld>
            <a:endParaRPr lang="en-US"/>
          </a:p>
        </p:txBody>
      </p:sp>
      <p:sp>
        <p:nvSpPr>
          <p:cNvPr id="5" name="Footer Placeholder 4">
            <a:extLst>
              <a:ext uri="{FF2B5EF4-FFF2-40B4-BE49-F238E27FC236}">
                <a16:creationId xmlns:a16="http://schemas.microsoft.com/office/drawing/2014/main" id="{55743BD2-C382-9842-9A06-B4323E1E2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9C474-C803-FA46-A818-5856C3BEE241}"/>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120692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8AA0-A3AA-FD45-8B57-AC9B43A7F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7D06F-4F54-174F-BA2F-2A38CA58E5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3FC57-AB10-A74F-8E5C-0CDB7A3AD28D}"/>
              </a:ext>
            </a:extLst>
          </p:cNvPr>
          <p:cNvSpPr>
            <a:spLocks noGrp="1"/>
          </p:cNvSpPr>
          <p:nvPr>
            <p:ph type="dt" sz="half" idx="10"/>
          </p:nvPr>
        </p:nvSpPr>
        <p:spPr/>
        <p:txBody>
          <a:bodyPr/>
          <a:lstStyle/>
          <a:p>
            <a:fld id="{C1B874F5-E7B4-944D-8F9C-DB570FB9D3E2}" type="datetime1">
              <a:rPr lang="en-US" smtClean="0"/>
              <a:t>9/24/24</a:t>
            </a:fld>
            <a:endParaRPr lang="en-US"/>
          </a:p>
        </p:txBody>
      </p:sp>
      <p:sp>
        <p:nvSpPr>
          <p:cNvPr id="5" name="Footer Placeholder 4">
            <a:extLst>
              <a:ext uri="{FF2B5EF4-FFF2-40B4-BE49-F238E27FC236}">
                <a16:creationId xmlns:a16="http://schemas.microsoft.com/office/drawing/2014/main" id="{1EEDB57C-C2B2-6F48-BBE6-5CEE47B0B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1D49A-EAAE-2448-B081-43A8279C9C6A}"/>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261118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0DBB1-48AD-354B-A235-3F299E6425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FDB3CA-91CB-A448-A86B-EB8DA5E5F0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0B6A7D-A216-E447-B760-454225039375}"/>
              </a:ext>
            </a:extLst>
          </p:cNvPr>
          <p:cNvSpPr>
            <a:spLocks noGrp="1"/>
          </p:cNvSpPr>
          <p:nvPr>
            <p:ph type="dt" sz="half" idx="10"/>
          </p:nvPr>
        </p:nvSpPr>
        <p:spPr/>
        <p:txBody>
          <a:bodyPr/>
          <a:lstStyle/>
          <a:p>
            <a:fld id="{D439ACFC-D15E-954C-B864-CDD255AD8B1E}" type="datetime1">
              <a:rPr lang="en-US" smtClean="0"/>
              <a:t>9/24/24</a:t>
            </a:fld>
            <a:endParaRPr lang="en-US"/>
          </a:p>
        </p:txBody>
      </p:sp>
      <p:sp>
        <p:nvSpPr>
          <p:cNvPr id="5" name="Footer Placeholder 4">
            <a:extLst>
              <a:ext uri="{FF2B5EF4-FFF2-40B4-BE49-F238E27FC236}">
                <a16:creationId xmlns:a16="http://schemas.microsoft.com/office/drawing/2014/main" id="{3DD7CDD1-D294-5C42-B8CA-E8B50F68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7CE9E-3FD0-9D4E-A19C-A8F11B336812}"/>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318222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8BDD7-F302-864D-8CE0-DA97A6263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583E6A-D87B-3A4A-A7C3-C1D7C4BBBF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F9605A-C78F-5646-A631-0DD551C7F3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0EDED-E897-E540-ACDD-9CD5C4225650}"/>
              </a:ext>
            </a:extLst>
          </p:cNvPr>
          <p:cNvSpPr>
            <a:spLocks noGrp="1"/>
          </p:cNvSpPr>
          <p:nvPr>
            <p:ph type="dt" sz="half" idx="10"/>
          </p:nvPr>
        </p:nvSpPr>
        <p:spPr/>
        <p:txBody>
          <a:bodyPr/>
          <a:lstStyle/>
          <a:p>
            <a:fld id="{429D7ED2-B704-4444-9D5A-054F20A87D31}" type="datetime1">
              <a:rPr lang="en-US" smtClean="0"/>
              <a:t>9/24/24</a:t>
            </a:fld>
            <a:endParaRPr lang="en-US"/>
          </a:p>
        </p:txBody>
      </p:sp>
      <p:sp>
        <p:nvSpPr>
          <p:cNvPr id="6" name="Footer Placeholder 5">
            <a:extLst>
              <a:ext uri="{FF2B5EF4-FFF2-40B4-BE49-F238E27FC236}">
                <a16:creationId xmlns:a16="http://schemas.microsoft.com/office/drawing/2014/main" id="{CB4E7E8F-2B5C-9F47-A951-25B533034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0856B-B60C-CA43-8CEF-9C46B271E56B}"/>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252039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3F40-9CF4-BD4B-A7EB-1E2E61E818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F2652-8BC5-584D-B3B0-18614499A5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5BCB6F-9414-F54C-AFDA-1508C9CA9A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1F924-F8C6-454A-8355-EE13905CB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2F7A2A-DA68-1F4C-A405-CF7A2932D4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BC5657-12F7-3149-AADE-880CA78BCFAB}"/>
              </a:ext>
            </a:extLst>
          </p:cNvPr>
          <p:cNvSpPr>
            <a:spLocks noGrp="1"/>
          </p:cNvSpPr>
          <p:nvPr>
            <p:ph type="dt" sz="half" idx="10"/>
          </p:nvPr>
        </p:nvSpPr>
        <p:spPr/>
        <p:txBody>
          <a:bodyPr/>
          <a:lstStyle/>
          <a:p>
            <a:fld id="{D5C03705-C19A-5345-82D6-5EC9E80E1D2B}" type="datetime1">
              <a:rPr lang="en-US" smtClean="0"/>
              <a:t>9/24/24</a:t>
            </a:fld>
            <a:endParaRPr lang="en-US"/>
          </a:p>
        </p:txBody>
      </p:sp>
      <p:sp>
        <p:nvSpPr>
          <p:cNvPr id="8" name="Footer Placeholder 7">
            <a:extLst>
              <a:ext uri="{FF2B5EF4-FFF2-40B4-BE49-F238E27FC236}">
                <a16:creationId xmlns:a16="http://schemas.microsoft.com/office/drawing/2014/main" id="{A5C247CD-797D-2440-8C51-BD3D627398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0CD411-E379-2644-948E-0792CDE2C204}"/>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305779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B44EC-4545-6848-ACE4-EDBE2CDC0E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C9932A-B6B8-5841-9503-2C3FA5D1C54F}"/>
              </a:ext>
            </a:extLst>
          </p:cNvPr>
          <p:cNvSpPr>
            <a:spLocks noGrp="1"/>
          </p:cNvSpPr>
          <p:nvPr>
            <p:ph type="dt" sz="half" idx="10"/>
          </p:nvPr>
        </p:nvSpPr>
        <p:spPr/>
        <p:txBody>
          <a:bodyPr/>
          <a:lstStyle/>
          <a:p>
            <a:fld id="{91877831-2275-2546-BFA7-8675A68C0A20}" type="datetime1">
              <a:rPr lang="en-US" smtClean="0"/>
              <a:t>9/24/24</a:t>
            </a:fld>
            <a:endParaRPr lang="en-US"/>
          </a:p>
        </p:txBody>
      </p:sp>
      <p:sp>
        <p:nvSpPr>
          <p:cNvPr id="4" name="Footer Placeholder 3">
            <a:extLst>
              <a:ext uri="{FF2B5EF4-FFF2-40B4-BE49-F238E27FC236}">
                <a16:creationId xmlns:a16="http://schemas.microsoft.com/office/drawing/2014/main" id="{8387C735-FE4C-124A-82BA-A45EF3C284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BC3E81-6788-9343-9E17-9D864AF3C981}"/>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62721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51A08-1C84-E44E-9D3F-B816CD538D23}"/>
              </a:ext>
            </a:extLst>
          </p:cNvPr>
          <p:cNvSpPr>
            <a:spLocks noGrp="1"/>
          </p:cNvSpPr>
          <p:nvPr>
            <p:ph type="dt" sz="half" idx="10"/>
          </p:nvPr>
        </p:nvSpPr>
        <p:spPr/>
        <p:txBody>
          <a:bodyPr/>
          <a:lstStyle/>
          <a:p>
            <a:fld id="{F0209BFA-B524-644A-A8DF-E0206A3F5504}" type="datetime1">
              <a:rPr lang="en-US" smtClean="0"/>
              <a:t>9/24/24</a:t>
            </a:fld>
            <a:endParaRPr lang="en-US"/>
          </a:p>
        </p:txBody>
      </p:sp>
      <p:sp>
        <p:nvSpPr>
          <p:cNvPr id="3" name="Footer Placeholder 2">
            <a:extLst>
              <a:ext uri="{FF2B5EF4-FFF2-40B4-BE49-F238E27FC236}">
                <a16:creationId xmlns:a16="http://schemas.microsoft.com/office/drawing/2014/main" id="{0EAF07C9-1F6A-1549-A495-39EAE8C50E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873679-6347-C94D-96E5-3E6E082C9771}"/>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180287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0AFCC-66C3-044B-A3CB-467673816B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D98DE-1001-A54C-A0E2-634788E01E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D818B1-10EE-6E42-B2AE-64E0E1E7B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13B319-D8AA-3442-87CD-B95CE70826EC}"/>
              </a:ext>
            </a:extLst>
          </p:cNvPr>
          <p:cNvSpPr>
            <a:spLocks noGrp="1"/>
          </p:cNvSpPr>
          <p:nvPr>
            <p:ph type="dt" sz="half" idx="10"/>
          </p:nvPr>
        </p:nvSpPr>
        <p:spPr/>
        <p:txBody>
          <a:bodyPr/>
          <a:lstStyle/>
          <a:p>
            <a:fld id="{5A89908E-D3BE-8844-A948-AA2E26138F5A}" type="datetime1">
              <a:rPr lang="en-US" smtClean="0"/>
              <a:t>9/24/24</a:t>
            </a:fld>
            <a:endParaRPr lang="en-US"/>
          </a:p>
        </p:txBody>
      </p:sp>
      <p:sp>
        <p:nvSpPr>
          <p:cNvPr id="6" name="Footer Placeholder 5">
            <a:extLst>
              <a:ext uri="{FF2B5EF4-FFF2-40B4-BE49-F238E27FC236}">
                <a16:creationId xmlns:a16="http://schemas.microsoft.com/office/drawing/2014/main" id="{C225ACBA-51E4-BF47-AB20-CF04254A0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AD8540-B205-8443-84D2-15E36C1ACB16}"/>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153344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A91E-D856-C140-AEB6-5B8C4A28BB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53E859-0573-5D42-A308-55B6C1BA54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6DA5E0-A3DF-6845-969C-861616781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C0FEDE-98C4-7345-ADBD-F30CE8E25C69}"/>
              </a:ext>
            </a:extLst>
          </p:cNvPr>
          <p:cNvSpPr>
            <a:spLocks noGrp="1"/>
          </p:cNvSpPr>
          <p:nvPr>
            <p:ph type="dt" sz="half" idx="10"/>
          </p:nvPr>
        </p:nvSpPr>
        <p:spPr/>
        <p:txBody>
          <a:bodyPr/>
          <a:lstStyle/>
          <a:p>
            <a:fld id="{9B225B48-9BA6-9841-88B3-AF3E05751D0D}" type="datetime1">
              <a:rPr lang="en-US" smtClean="0"/>
              <a:t>9/24/24</a:t>
            </a:fld>
            <a:endParaRPr lang="en-US"/>
          </a:p>
        </p:txBody>
      </p:sp>
      <p:sp>
        <p:nvSpPr>
          <p:cNvPr id="6" name="Footer Placeholder 5">
            <a:extLst>
              <a:ext uri="{FF2B5EF4-FFF2-40B4-BE49-F238E27FC236}">
                <a16:creationId xmlns:a16="http://schemas.microsoft.com/office/drawing/2014/main" id="{7115B2A2-DC91-2F44-A36A-408BF8264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EA657-2F1D-2648-AEA8-1E4D35CB5F20}"/>
              </a:ext>
            </a:extLst>
          </p:cNvPr>
          <p:cNvSpPr>
            <a:spLocks noGrp="1"/>
          </p:cNvSpPr>
          <p:nvPr>
            <p:ph type="sldNum" sz="quarter" idx="12"/>
          </p:nvPr>
        </p:nvSpPr>
        <p:spPr/>
        <p:txBody>
          <a:bodyPr/>
          <a:lstStyle/>
          <a:p>
            <a:fld id="{B42E8C25-AC8F-F245-B538-4941A58602A5}" type="slidenum">
              <a:rPr lang="en-US" smtClean="0"/>
              <a:t>‹#›</a:t>
            </a:fld>
            <a:endParaRPr lang="en-US"/>
          </a:p>
        </p:txBody>
      </p:sp>
    </p:spTree>
    <p:extLst>
      <p:ext uri="{BB962C8B-B14F-4D97-AF65-F5344CB8AC3E}">
        <p14:creationId xmlns:p14="http://schemas.microsoft.com/office/powerpoint/2010/main" val="361623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EA92F-CFB9-5E4C-9B3D-3E1063E23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C08053-128D-5040-A1A6-2D03A79A3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C5978-5620-AB47-A261-AE011F015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4136A-813C-8740-9A50-0A9A57A88098}" type="datetime1">
              <a:rPr lang="en-US" smtClean="0"/>
              <a:t>9/24/24</a:t>
            </a:fld>
            <a:endParaRPr lang="en-US"/>
          </a:p>
        </p:txBody>
      </p:sp>
      <p:sp>
        <p:nvSpPr>
          <p:cNvPr id="5" name="Footer Placeholder 4">
            <a:extLst>
              <a:ext uri="{FF2B5EF4-FFF2-40B4-BE49-F238E27FC236}">
                <a16:creationId xmlns:a16="http://schemas.microsoft.com/office/drawing/2014/main" id="{CDA2A754-A555-8849-A405-DD3DC6EA3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048D6E-1EFB-8C4D-8269-7C31493609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E8C25-AC8F-F245-B538-4941A58602A5}" type="slidenum">
              <a:rPr lang="en-US" smtClean="0"/>
              <a:t>‹#›</a:t>
            </a:fld>
            <a:endParaRPr lang="en-US"/>
          </a:p>
        </p:txBody>
      </p:sp>
    </p:spTree>
    <p:extLst>
      <p:ext uri="{BB962C8B-B14F-4D97-AF65-F5344CB8AC3E}">
        <p14:creationId xmlns:p14="http://schemas.microsoft.com/office/powerpoint/2010/main" val="161325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0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1.xml"/><Relationship Id="rId5" Type="http://schemas.openxmlformats.org/officeDocument/2006/relationships/image" Target="../media/image288.png"/><Relationship Id="rId4" Type="http://schemas.openxmlformats.org/officeDocument/2006/relationships/image" Target="../media/image287.png"/></Relationships>
</file>

<file path=ppt/slides/_rels/slide101.xml.rels><?xml version="1.0" encoding="UTF-8" standalone="yes"?>
<Relationships xmlns="http://schemas.openxmlformats.org/package/2006/relationships"><Relationship Id="rId3" Type="http://schemas.openxmlformats.org/officeDocument/2006/relationships/image" Target="../media/image287.png"/><Relationship Id="rId7" Type="http://schemas.openxmlformats.org/officeDocument/2006/relationships/image" Target="../media/image291.png"/><Relationship Id="rId2" Type="http://schemas.openxmlformats.org/officeDocument/2006/relationships/image" Target="../media/image286.png"/><Relationship Id="rId1" Type="http://schemas.openxmlformats.org/officeDocument/2006/relationships/slideLayout" Target="../slideLayouts/slideLayout1.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png"/></Relationships>
</file>

<file path=ppt/slides/_rels/slide10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1.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s>
</file>

<file path=ppt/slides/_rels/slide10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tiff"/><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hermocalc.com/academia/free-educational-package/#download"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hyperlink" Target="ChEThermoBeaucage/Books/Joseph%20F.%20Zemaitis%20Jr.,%20Diane%20M.%20Clark,%20Marshall%20Rafal,%20Noel%20C.%20Scrivner%20-%20Handbook%20of%20Aqueous%20Electrolyte%20Thermodynamics_%20Theory%20&amp;%20Application-Wiley-AIChE%20(1986).p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tiff"/><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tiff"/></Relationships>
</file>

<file path=ppt/slides/_rels/slide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0.png"/><Relationship Id="rId7" Type="http://schemas.openxmlformats.org/officeDocument/2006/relationships/image" Target="../media/image138.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0.png"/><Relationship Id="rId7" Type="http://schemas.openxmlformats.org/officeDocument/2006/relationships/image" Target="../media/image143.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39.png"/></Relationships>
</file>

<file path=ppt/slides/_rels/slide5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55.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5.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6.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5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59.png"/></Relationships>
</file>

<file path=ppt/slides/_rels/slide6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9.png"/><Relationship Id="rId1" Type="http://schemas.openxmlformats.org/officeDocument/2006/relationships/slideLayout" Target="../slideLayouts/slideLayout1.xml"/><Relationship Id="rId5" Type="http://schemas.openxmlformats.org/officeDocument/2006/relationships/image" Target="../media/image180.png"/><Relationship Id="rId4" Type="http://schemas.openxmlformats.org/officeDocument/2006/relationships/image" Target="../media/image177.png"/></Relationships>
</file>

<file path=ppt/slides/_rels/slide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184.png"/></Relationships>
</file>

<file path=ppt/slides/_rels/slide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xml"/><Relationship Id="rId5" Type="http://schemas.openxmlformats.org/officeDocument/2006/relationships/image" Target="../media/image189.png"/><Relationship Id="rId4" Type="http://schemas.openxmlformats.org/officeDocument/2006/relationships/image" Target="../media/image188.png"/></Relationships>
</file>

<file path=ppt/slides/_rels/slide6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6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7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02.png"/><Relationship Id="rId1" Type="http://schemas.openxmlformats.org/officeDocument/2006/relationships/slideLayout" Target="../slideLayouts/slideLayout1.xml"/><Relationship Id="rId5" Type="http://schemas.openxmlformats.org/officeDocument/2006/relationships/image" Target="../media/image201.png"/><Relationship Id="rId4" Type="http://schemas.openxmlformats.org/officeDocument/2006/relationships/image" Target="../media/image203.png"/></Relationships>
</file>

<file path=ppt/slides/_rels/slide7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7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07.png"/><Relationship Id="rId4" Type="http://schemas.openxmlformats.org/officeDocument/2006/relationships/image" Target="../media/image206.png"/></Relationships>
</file>

<file path=ppt/slides/_rels/slide7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7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7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image" Target="../media/image222.png"/><Relationship Id="rId1" Type="http://schemas.openxmlformats.org/officeDocument/2006/relationships/slideLayout" Target="../slideLayouts/slideLayout1.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8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5.png"/><Relationship Id="rId1" Type="http://schemas.openxmlformats.org/officeDocument/2006/relationships/slideLayout" Target="../slideLayouts/slideLayout1.xml"/><Relationship Id="rId5" Type="http://schemas.openxmlformats.org/officeDocument/2006/relationships/image" Target="../media/image230.png"/><Relationship Id="rId4" Type="http://schemas.openxmlformats.org/officeDocument/2006/relationships/image" Target="../media/image229.png"/></Relationships>
</file>

<file path=ppt/slides/_rels/slide8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1.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8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xml"/><Relationship Id="rId5" Type="http://schemas.openxmlformats.org/officeDocument/2006/relationships/image" Target="../media/image243.png"/><Relationship Id="rId4" Type="http://schemas.openxmlformats.org/officeDocument/2006/relationships/image" Target="../media/image242.png"/></Relationships>
</file>

<file path=ppt/slides/_rels/slide87.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xml"/><Relationship Id="rId4" Type="http://schemas.openxmlformats.org/officeDocument/2006/relationships/image" Target="../media/image247.png"/></Relationships>
</file>

<file path=ppt/slides/_rels/slide8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1.xml"/><Relationship Id="rId5" Type="http://schemas.openxmlformats.org/officeDocument/2006/relationships/image" Target="../media/image251.png"/><Relationship Id="rId4" Type="http://schemas.openxmlformats.org/officeDocument/2006/relationships/image" Target="../media/image250.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image" Target="../media/image259.png"/></Relationships>
</file>

<file path=ppt/slides/_rels/slide9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tiff"/><Relationship Id="rId1" Type="http://schemas.openxmlformats.org/officeDocument/2006/relationships/slideLayout" Target="../slideLayouts/slideLayout1.xml"/><Relationship Id="rId4" Type="http://schemas.openxmlformats.org/officeDocument/2006/relationships/image" Target="../media/image265.png"/></Relationships>
</file>

<file path=ppt/slides/_rels/slide94.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image" Target="../media/image263.tiff"/><Relationship Id="rId1" Type="http://schemas.openxmlformats.org/officeDocument/2006/relationships/slideLayout" Target="../slideLayouts/slideLayout1.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9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73.png"/></Relationships>
</file>

<file path=ppt/slides/_rels/slide9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xml"/><Relationship Id="rId4" Type="http://schemas.openxmlformats.org/officeDocument/2006/relationships/image" Target="../media/image277.png"/></Relationships>
</file>

<file path=ppt/slides/_rels/slide9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xml"/><Relationship Id="rId4" Type="http://schemas.openxmlformats.org/officeDocument/2006/relationships/image" Target="../media/image280.png"/></Relationships>
</file>

<file path=ppt/slides/_rels/slide98.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xml"/><Relationship Id="rId5" Type="http://schemas.openxmlformats.org/officeDocument/2006/relationships/image" Target="../media/image278.png"/><Relationship Id="rId4" Type="http://schemas.openxmlformats.org/officeDocument/2006/relationships/image" Target="../media/image2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7C012-CFC8-A44B-AC5D-B43E055A5727}"/>
              </a:ext>
            </a:extLst>
          </p:cNvPr>
          <p:cNvPicPr>
            <a:picLocks noChangeAspect="1"/>
          </p:cNvPicPr>
          <p:nvPr/>
        </p:nvPicPr>
        <p:blipFill>
          <a:blip r:embed="rId2"/>
          <a:stretch>
            <a:fillRect/>
          </a:stretch>
        </p:blipFill>
        <p:spPr>
          <a:xfrm>
            <a:off x="2555193" y="1151876"/>
            <a:ext cx="7282331" cy="5039552"/>
          </a:xfrm>
          <a:prstGeom prst="rect">
            <a:avLst/>
          </a:prstGeom>
        </p:spPr>
      </p:pic>
      <p:sp>
        <p:nvSpPr>
          <p:cNvPr id="5" name="TextBox 4">
            <a:extLst>
              <a:ext uri="{FF2B5EF4-FFF2-40B4-BE49-F238E27FC236}">
                <a16:creationId xmlns:a16="http://schemas.microsoft.com/office/drawing/2014/main" id="{21EEDF5E-949D-DB4A-A935-3DC1C951DEA1}"/>
              </a:ext>
            </a:extLst>
          </p:cNvPr>
          <p:cNvSpPr txBox="1"/>
          <p:nvPr/>
        </p:nvSpPr>
        <p:spPr>
          <a:xfrm>
            <a:off x="5346734" y="470018"/>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Diagrams</a:t>
            </a:r>
          </a:p>
        </p:txBody>
      </p:sp>
      <p:pic>
        <p:nvPicPr>
          <p:cNvPr id="8" name="Picture 7">
            <a:extLst>
              <a:ext uri="{FF2B5EF4-FFF2-40B4-BE49-F238E27FC236}">
                <a16:creationId xmlns:a16="http://schemas.microsoft.com/office/drawing/2014/main" id="{101A04F9-8420-2049-85F6-4ADABA04E022}"/>
              </a:ext>
            </a:extLst>
          </p:cNvPr>
          <p:cNvPicPr>
            <a:picLocks noChangeAspect="1"/>
          </p:cNvPicPr>
          <p:nvPr/>
        </p:nvPicPr>
        <p:blipFill>
          <a:blip r:embed="rId3"/>
          <a:stretch>
            <a:fillRect/>
          </a:stretch>
        </p:blipFill>
        <p:spPr>
          <a:xfrm>
            <a:off x="188007" y="339378"/>
            <a:ext cx="1339233" cy="324410"/>
          </a:xfrm>
          <a:prstGeom prst="rect">
            <a:avLst/>
          </a:prstGeom>
        </p:spPr>
      </p:pic>
      <p:sp>
        <p:nvSpPr>
          <p:cNvPr id="9" name="TextBox 8">
            <a:extLst>
              <a:ext uri="{FF2B5EF4-FFF2-40B4-BE49-F238E27FC236}">
                <a16:creationId xmlns:a16="http://schemas.microsoft.com/office/drawing/2014/main" id="{3F3C22A7-E329-9042-9DC6-F01F7B3F3758}"/>
              </a:ext>
            </a:extLst>
          </p:cNvPr>
          <p:cNvSpPr txBox="1"/>
          <p:nvPr/>
        </p:nvSpPr>
        <p:spPr>
          <a:xfrm>
            <a:off x="43667" y="50297"/>
            <a:ext cx="18261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Gibbs Phase Rule</a:t>
            </a:r>
          </a:p>
        </p:txBody>
      </p:sp>
      <p:grpSp>
        <p:nvGrpSpPr>
          <p:cNvPr id="13" name="Group 12">
            <a:extLst>
              <a:ext uri="{FF2B5EF4-FFF2-40B4-BE49-F238E27FC236}">
                <a16:creationId xmlns:a16="http://schemas.microsoft.com/office/drawing/2014/main" id="{8D1C36F9-159B-9147-9F76-E3A18089A1B8}"/>
              </a:ext>
            </a:extLst>
          </p:cNvPr>
          <p:cNvGrpSpPr/>
          <p:nvPr/>
        </p:nvGrpSpPr>
        <p:grpSpPr>
          <a:xfrm>
            <a:off x="188007" y="1852632"/>
            <a:ext cx="3244863" cy="3970318"/>
            <a:chOff x="188007" y="1852632"/>
            <a:chExt cx="3244863" cy="3970318"/>
          </a:xfrm>
        </p:grpSpPr>
        <p:sp>
          <p:nvSpPr>
            <p:cNvPr id="6" name="TextBox 5">
              <a:extLst>
                <a:ext uri="{FF2B5EF4-FFF2-40B4-BE49-F238E27FC236}">
                  <a16:creationId xmlns:a16="http://schemas.microsoft.com/office/drawing/2014/main" id="{C85D716D-3660-BF4A-92AA-39564CFE19E9}"/>
                </a:ext>
              </a:extLst>
            </p:cNvPr>
            <p:cNvSpPr txBox="1"/>
            <p:nvPr/>
          </p:nvSpPr>
          <p:spPr>
            <a:xfrm>
              <a:off x="188007" y="1852632"/>
              <a:ext cx="3244863" cy="397031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Eutectic Phase Diagram Ag + Cu</a:t>
              </a:r>
            </a:p>
            <a:p>
              <a:r>
                <a:rPr lang="en-US" dirty="0">
                  <a:latin typeface="Times New Roman" panose="02020603050405020304" pitchFamily="18" charset="0"/>
                  <a:cs typeface="Times New Roman" panose="02020603050405020304" pitchFamily="18" charset="0"/>
                </a:rPr>
                <a:t>Univariant Equilibrium</a:t>
              </a:r>
            </a:p>
            <a:p>
              <a:r>
                <a:rPr lang="en-US" dirty="0">
                  <a:latin typeface="Times New Roman" panose="02020603050405020304" pitchFamily="18" charset="0"/>
                  <a:cs typeface="Times New Roman" panose="02020603050405020304" pitchFamily="18" charset="0"/>
                </a:rPr>
                <a:t>	Liquidus</a:t>
              </a:r>
            </a:p>
            <a:p>
              <a:r>
                <a:rPr lang="en-US" dirty="0">
                  <a:latin typeface="Times New Roman" panose="02020603050405020304" pitchFamily="18" charset="0"/>
                  <a:cs typeface="Times New Roman" panose="02020603050405020304" pitchFamily="18" charset="0"/>
                </a:rPr>
                <a:t>	Solidus</a:t>
              </a:r>
            </a:p>
            <a:p>
              <a:r>
                <a:rPr lang="en-US" dirty="0">
                  <a:latin typeface="Times New Roman" panose="02020603050405020304" pitchFamily="18" charset="0"/>
                  <a:cs typeface="Times New Roman" panose="02020603050405020304" pitchFamily="18" charset="0"/>
                </a:rPr>
                <a:t>Invariant Equilibrium</a:t>
              </a:r>
            </a:p>
            <a:p>
              <a:r>
                <a:rPr lang="en-US" dirty="0">
                  <a:latin typeface="Times New Roman" panose="02020603050405020304" pitchFamily="18" charset="0"/>
                  <a:cs typeface="Times New Roman" panose="02020603050405020304" pitchFamily="18" charset="0"/>
                </a:rPr>
                <a:t>	Eutectic</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Lever Rule</a:t>
              </a:r>
            </a:p>
            <a:p>
              <a:r>
                <a:rPr lang="en-US" dirty="0" err="1">
                  <a:latin typeface="Times New Roman" panose="02020603050405020304" pitchFamily="18" charset="0"/>
                  <a:cs typeface="Times New Roman" panose="02020603050405020304" pitchFamily="18" charset="0"/>
                </a:rPr>
                <a:t>Tieline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conode</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and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12B561E-571F-E944-A0E2-E2BE9D5A363D}"/>
                </a:ext>
              </a:extLst>
            </p:cNvPr>
            <p:cNvPicPr>
              <a:picLocks noChangeAspect="1"/>
            </p:cNvPicPr>
            <p:nvPr/>
          </p:nvPicPr>
          <p:blipFill>
            <a:blip r:embed="rId4"/>
            <a:stretch>
              <a:fillRect/>
            </a:stretch>
          </p:blipFill>
          <p:spPr>
            <a:xfrm>
              <a:off x="730725" y="3533544"/>
              <a:ext cx="1627914" cy="276216"/>
            </a:xfrm>
            <a:prstGeom prst="rect">
              <a:avLst/>
            </a:prstGeom>
          </p:spPr>
        </p:pic>
        <p:pic>
          <p:nvPicPr>
            <p:cNvPr id="10" name="Picture 9">
              <a:extLst>
                <a:ext uri="{FF2B5EF4-FFF2-40B4-BE49-F238E27FC236}">
                  <a16:creationId xmlns:a16="http://schemas.microsoft.com/office/drawing/2014/main" id="{BC83865E-1F09-B24A-9771-0AA935911624}"/>
                </a:ext>
              </a:extLst>
            </p:cNvPr>
            <p:cNvPicPr>
              <a:picLocks noChangeAspect="1"/>
            </p:cNvPicPr>
            <p:nvPr/>
          </p:nvPicPr>
          <p:blipFill>
            <a:blip r:embed="rId5"/>
            <a:stretch>
              <a:fillRect/>
            </a:stretch>
          </p:blipFill>
          <p:spPr>
            <a:xfrm>
              <a:off x="475198" y="4593739"/>
              <a:ext cx="2327824" cy="321872"/>
            </a:xfrm>
            <a:prstGeom prst="rect">
              <a:avLst/>
            </a:prstGeom>
          </p:spPr>
        </p:pic>
        <p:pic>
          <p:nvPicPr>
            <p:cNvPr id="11" name="Picture 10">
              <a:extLst>
                <a:ext uri="{FF2B5EF4-FFF2-40B4-BE49-F238E27FC236}">
                  <a16:creationId xmlns:a16="http://schemas.microsoft.com/office/drawing/2014/main" id="{1F097CAC-1545-C844-B928-E4A16EAFAA3C}"/>
                </a:ext>
              </a:extLst>
            </p:cNvPr>
            <p:cNvPicPr>
              <a:picLocks noChangeAspect="1"/>
            </p:cNvPicPr>
            <p:nvPr/>
          </p:nvPicPr>
          <p:blipFill>
            <a:blip r:embed="rId6"/>
            <a:stretch>
              <a:fillRect/>
            </a:stretch>
          </p:blipFill>
          <p:spPr>
            <a:xfrm>
              <a:off x="226132" y="4889574"/>
              <a:ext cx="1149741" cy="335997"/>
            </a:xfrm>
            <a:prstGeom prst="rect">
              <a:avLst/>
            </a:prstGeom>
          </p:spPr>
        </p:pic>
        <p:pic>
          <p:nvPicPr>
            <p:cNvPr id="12" name="Picture 11">
              <a:extLst>
                <a:ext uri="{FF2B5EF4-FFF2-40B4-BE49-F238E27FC236}">
                  <a16:creationId xmlns:a16="http://schemas.microsoft.com/office/drawing/2014/main" id="{C8480EC1-66CA-FB4D-B59C-A3D2202CEFCB}"/>
                </a:ext>
              </a:extLst>
            </p:cNvPr>
            <p:cNvPicPr>
              <a:picLocks noChangeAspect="1"/>
            </p:cNvPicPr>
            <p:nvPr/>
          </p:nvPicPr>
          <p:blipFill>
            <a:blip r:embed="rId7"/>
            <a:stretch>
              <a:fillRect/>
            </a:stretch>
          </p:blipFill>
          <p:spPr>
            <a:xfrm>
              <a:off x="1803246" y="4929949"/>
              <a:ext cx="1163000" cy="281284"/>
            </a:xfrm>
            <a:prstGeom prst="rect">
              <a:avLst/>
            </a:prstGeom>
          </p:spPr>
        </p:pic>
      </p:grpSp>
      <p:sp>
        <p:nvSpPr>
          <p:cNvPr id="2" name="TextBox 1">
            <a:extLst>
              <a:ext uri="{FF2B5EF4-FFF2-40B4-BE49-F238E27FC236}">
                <a16:creationId xmlns:a16="http://schemas.microsoft.com/office/drawing/2014/main" id="{791AFBAA-B751-BE40-92F7-88D1A4F79B3A}"/>
              </a:ext>
            </a:extLst>
          </p:cNvPr>
          <p:cNvSpPr txBox="1"/>
          <p:nvPr/>
        </p:nvSpPr>
        <p:spPr>
          <a:xfrm flipH="1">
            <a:off x="9634100" y="1264778"/>
            <a:ext cx="1791627" cy="369331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Silver acts like a solvent to copper and copper acts like a solvent to silver with limited solubility that is a function of temperature with a solubility limit at the eutectic point (3 phases in equilibrium)</a:t>
            </a:r>
          </a:p>
        </p:txBody>
      </p:sp>
      <p:sp>
        <p:nvSpPr>
          <p:cNvPr id="3" name="Slide Number Placeholder 2">
            <a:extLst>
              <a:ext uri="{FF2B5EF4-FFF2-40B4-BE49-F238E27FC236}">
                <a16:creationId xmlns:a16="http://schemas.microsoft.com/office/drawing/2014/main" id="{69D23006-2DB8-7646-A0F9-CDAA8FE92257}"/>
              </a:ext>
            </a:extLst>
          </p:cNvPr>
          <p:cNvSpPr>
            <a:spLocks noGrp="1"/>
          </p:cNvSpPr>
          <p:nvPr>
            <p:ph type="sldNum" sz="quarter" idx="12"/>
          </p:nvPr>
        </p:nvSpPr>
        <p:spPr/>
        <p:txBody>
          <a:bodyPr/>
          <a:lstStyle/>
          <a:p>
            <a:fld id="{B42E8C25-AC8F-F245-B538-4941A58602A5}" type="slidenum">
              <a:rPr lang="en-US" smtClean="0"/>
              <a:t>1</a:t>
            </a:fld>
            <a:endParaRPr lang="en-US"/>
          </a:p>
        </p:txBody>
      </p:sp>
      <p:sp>
        <p:nvSpPr>
          <p:cNvPr id="14" name="TextBox 13">
            <a:extLst>
              <a:ext uri="{FF2B5EF4-FFF2-40B4-BE49-F238E27FC236}">
                <a16:creationId xmlns:a16="http://schemas.microsoft.com/office/drawing/2014/main" id="{CE6474AE-B208-0F42-968A-2FFDA7438B5A}"/>
              </a:ext>
            </a:extLst>
          </p:cNvPr>
          <p:cNvSpPr txBox="1"/>
          <p:nvPr/>
        </p:nvSpPr>
        <p:spPr>
          <a:xfrm>
            <a:off x="5698169" y="2965391"/>
            <a:ext cx="1160895" cy="369332"/>
          </a:xfrm>
          <a:prstGeom prst="rect">
            <a:avLst/>
          </a:prstGeom>
          <a:noFill/>
        </p:spPr>
        <p:txBody>
          <a:bodyPr wrap="none" rtlCol="0">
            <a:spAutoFit/>
          </a:bodyPr>
          <a:lstStyle/>
          <a:p>
            <a:r>
              <a:rPr lang="en-US" dirty="0"/>
              <a:t>L =&gt; </a:t>
            </a:r>
            <a:r>
              <a:rPr lang="en-US" dirty="0">
                <a:latin typeface="Symbol" pitchFamily="2" charset="2"/>
              </a:rPr>
              <a:t>a + B</a:t>
            </a:r>
          </a:p>
        </p:txBody>
      </p:sp>
      <p:sp>
        <p:nvSpPr>
          <p:cNvPr id="18" name="Rectangle 17">
            <a:extLst>
              <a:ext uri="{FF2B5EF4-FFF2-40B4-BE49-F238E27FC236}">
                <a16:creationId xmlns:a16="http://schemas.microsoft.com/office/drawing/2014/main" id="{280F988A-41AF-8040-9F3F-B961484E7DCB}"/>
              </a:ext>
            </a:extLst>
          </p:cNvPr>
          <p:cNvSpPr/>
          <p:nvPr/>
        </p:nvSpPr>
        <p:spPr>
          <a:xfrm>
            <a:off x="7272471" y="111095"/>
            <a:ext cx="1273323" cy="97422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BD84EAB-423B-9545-840F-035D759651B5}"/>
              </a:ext>
            </a:extLst>
          </p:cNvPr>
          <p:cNvSpPr/>
          <p:nvPr/>
        </p:nvSpPr>
        <p:spPr>
          <a:xfrm>
            <a:off x="7426295" y="230736"/>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92A1DE-4360-6342-BA67-471624A6F816}"/>
              </a:ext>
            </a:extLst>
          </p:cNvPr>
          <p:cNvSpPr/>
          <p:nvPr/>
        </p:nvSpPr>
        <p:spPr>
          <a:xfrm>
            <a:off x="7585816" y="551612"/>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8DD1430-8B77-8849-AD5C-BF41075434E1}"/>
              </a:ext>
            </a:extLst>
          </p:cNvPr>
          <p:cNvSpPr/>
          <p:nvPr/>
        </p:nvSpPr>
        <p:spPr>
          <a:xfrm>
            <a:off x="7829370" y="341832"/>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C9715A8-BBFB-7344-993F-C37D65D04A2C}"/>
              </a:ext>
            </a:extLst>
          </p:cNvPr>
          <p:cNvSpPr/>
          <p:nvPr/>
        </p:nvSpPr>
        <p:spPr>
          <a:xfrm>
            <a:off x="7517450" y="875858"/>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690406-8329-0D49-908D-5EFB786E46B7}"/>
              </a:ext>
            </a:extLst>
          </p:cNvPr>
          <p:cNvSpPr/>
          <p:nvPr/>
        </p:nvSpPr>
        <p:spPr>
          <a:xfrm>
            <a:off x="8035895" y="840336"/>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CABD006-4DBA-E94D-BE8A-99586CD175A1}"/>
              </a:ext>
            </a:extLst>
          </p:cNvPr>
          <p:cNvSpPr/>
          <p:nvPr/>
        </p:nvSpPr>
        <p:spPr>
          <a:xfrm>
            <a:off x="8138444" y="551612"/>
            <a:ext cx="136733" cy="111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99D54C-5F2E-A049-BF67-D80952D66693}"/>
              </a:ext>
            </a:extLst>
          </p:cNvPr>
          <p:cNvSpPr txBox="1"/>
          <p:nvPr/>
        </p:nvSpPr>
        <p:spPr>
          <a:xfrm>
            <a:off x="2972761" y="193019"/>
            <a:ext cx="1559594" cy="646331"/>
          </a:xfrm>
          <a:prstGeom prst="rect">
            <a:avLst/>
          </a:prstGeom>
          <a:noFill/>
        </p:spPr>
        <p:txBody>
          <a:bodyPr wrap="none" rtlCol="0">
            <a:spAutoFit/>
          </a:bodyPr>
          <a:lstStyle/>
          <a:p>
            <a:r>
              <a:rPr lang="en-US" dirty="0"/>
              <a:t>FCC </a:t>
            </a:r>
            <a:r>
              <a:rPr lang="en-US" dirty="0" err="1"/>
              <a:t>a</a:t>
            </a:r>
            <a:r>
              <a:rPr lang="en-US" baseline="-25000" dirty="0" err="1"/>
              <a:t>Ag</a:t>
            </a:r>
            <a:r>
              <a:rPr lang="en-US" dirty="0"/>
              <a:t> = 4.1 </a:t>
            </a:r>
            <a:r>
              <a:rPr lang="en-US" dirty="0" err="1"/>
              <a:t>Å</a:t>
            </a:r>
            <a:endParaRPr lang="en-US" dirty="0"/>
          </a:p>
          <a:p>
            <a:r>
              <a:rPr lang="en-US" dirty="0"/>
              <a:t>FCC </a:t>
            </a:r>
            <a:r>
              <a:rPr lang="en-US" dirty="0" err="1"/>
              <a:t>a</a:t>
            </a:r>
            <a:r>
              <a:rPr lang="en-US" baseline="-25000" dirty="0" err="1"/>
              <a:t>Cu</a:t>
            </a:r>
            <a:r>
              <a:rPr lang="en-US" dirty="0"/>
              <a:t> = 3.6 </a:t>
            </a:r>
            <a:r>
              <a:rPr lang="en-US" dirty="0" err="1"/>
              <a:t>Å</a:t>
            </a:r>
            <a:endParaRPr lang="en-US" dirty="0"/>
          </a:p>
        </p:txBody>
      </p:sp>
      <p:pic>
        <p:nvPicPr>
          <p:cNvPr id="1026" name="Picture 2">
            <a:extLst>
              <a:ext uri="{FF2B5EF4-FFF2-40B4-BE49-F238E27FC236}">
                <a16:creationId xmlns:a16="http://schemas.microsoft.com/office/drawing/2014/main" id="{82E947C9-0216-F0A3-F3CC-49CC959892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78" y="5188326"/>
            <a:ext cx="1762024" cy="165837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A2172A7-5F49-59A6-EBE6-3657BB68D15D}"/>
              </a:ext>
            </a:extLst>
          </p:cNvPr>
          <p:cNvSpPr txBox="1"/>
          <p:nvPr/>
        </p:nvSpPr>
        <p:spPr>
          <a:xfrm>
            <a:off x="188007" y="663788"/>
            <a:ext cx="2404761" cy="646331"/>
          </a:xfrm>
          <a:prstGeom prst="rect">
            <a:avLst/>
          </a:prstGeom>
          <a:noFill/>
        </p:spPr>
        <p:txBody>
          <a:bodyPr wrap="none" rtlCol="0">
            <a:spAutoFit/>
          </a:bodyPr>
          <a:lstStyle/>
          <a:p>
            <a:r>
              <a:rPr lang="en-US" dirty="0"/>
              <a:t>2 is T and P; for isobaric</a:t>
            </a:r>
          </a:p>
          <a:p>
            <a:r>
              <a:rPr lang="en-US" dirty="0"/>
              <a:t>F +Ph = C + 1</a:t>
            </a:r>
          </a:p>
        </p:txBody>
      </p:sp>
    </p:spTree>
    <p:extLst>
      <p:ext uri="{BB962C8B-B14F-4D97-AF65-F5344CB8AC3E}">
        <p14:creationId xmlns:p14="http://schemas.microsoft.com/office/powerpoint/2010/main" val="652653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CEDBD3-43AC-BF45-9122-9270C21C775D}"/>
              </a:ext>
            </a:extLst>
          </p:cNvPr>
          <p:cNvPicPr>
            <a:picLocks noChangeAspect="1"/>
          </p:cNvPicPr>
          <p:nvPr/>
        </p:nvPicPr>
        <p:blipFill>
          <a:blip r:embed="rId2"/>
          <a:stretch>
            <a:fillRect/>
          </a:stretch>
        </p:blipFill>
        <p:spPr>
          <a:xfrm>
            <a:off x="722476" y="591974"/>
            <a:ext cx="2234369" cy="1048435"/>
          </a:xfrm>
          <a:prstGeom prst="rect">
            <a:avLst/>
          </a:prstGeom>
        </p:spPr>
      </p:pic>
      <p:pic>
        <p:nvPicPr>
          <p:cNvPr id="5" name="Picture 4">
            <a:extLst>
              <a:ext uri="{FF2B5EF4-FFF2-40B4-BE49-F238E27FC236}">
                <a16:creationId xmlns:a16="http://schemas.microsoft.com/office/drawing/2014/main" id="{D23169D7-D01D-6243-8E0A-47FBC098DEEA}"/>
              </a:ext>
            </a:extLst>
          </p:cNvPr>
          <p:cNvPicPr>
            <a:picLocks noChangeAspect="1"/>
          </p:cNvPicPr>
          <p:nvPr/>
        </p:nvPicPr>
        <p:blipFill>
          <a:blip r:embed="rId3"/>
          <a:stretch>
            <a:fillRect/>
          </a:stretch>
        </p:blipFill>
        <p:spPr>
          <a:xfrm>
            <a:off x="851790" y="1913842"/>
            <a:ext cx="763365" cy="316043"/>
          </a:xfrm>
          <a:prstGeom prst="rect">
            <a:avLst/>
          </a:prstGeom>
        </p:spPr>
      </p:pic>
      <p:pic>
        <p:nvPicPr>
          <p:cNvPr id="6" name="Picture 5">
            <a:extLst>
              <a:ext uri="{FF2B5EF4-FFF2-40B4-BE49-F238E27FC236}">
                <a16:creationId xmlns:a16="http://schemas.microsoft.com/office/drawing/2014/main" id="{F8A7118B-5993-884C-8B6E-B5FF0444A59A}"/>
              </a:ext>
            </a:extLst>
          </p:cNvPr>
          <p:cNvPicPr>
            <a:picLocks noChangeAspect="1"/>
          </p:cNvPicPr>
          <p:nvPr/>
        </p:nvPicPr>
        <p:blipFill>
          <a:blip r:embed="rId4"/>
          <a:stretch>
            <a:fillRect/>
          </a:stretch>
        </p:blipFill>
        <p:spPr>
          <a:xfrm>
            <a:off x="891880" y="2246377"/>
            <a:ext cx="723275" cy="273433"/>
          </a:xfrm>
          <a:prstGeom prst="rect">
            <a:avLst/>
          </a:prstGeom>
        </p:spPr>
      </p:pic>
      <p:pic>
        <p:nvPicPr>
          <p:cNvPr id="7" name="Picture 6">
            <a:extLst>
              <a:ext uri="{FF2B5EF4-FFF2-40B4-BE49-F238E27FC236}">
                <a16:creationId xmlns:a16="http://schemas.microsoft.com/office/drawing/2014/main" id="{7064DA0E-0F38-2E4D-9514-3DE2370DE182}"/>
              </a:ext>
            </a:extLst>
          </p:cNvPr>
          <p:cNvPicPr>
            <a:picLocks noChangeAspect="1"/>
          </p:cNvPicPr>
          <p:nvPr/>
        </p:nvPicPr>
        <p:blipFill>
          <a:blip r:embed="rId5"/>
          <a:stretch>
            <a:fillRect/>
          </a:stretch>
        </p:blipFill>
        <p:spPr>
          <a:xfrm>
            <a:off x="2149624" y="1773961"/>
            <a:ext cx="2764801" cy="911848"/>
          </a:xfrm>
          <a:prstGeom prst="rect">
            <a:avLst/>
          </a:prstGeom>
        </p:spPr>
      </p:pic>
      <p:pic>
        <p:nvPicPr>
          <p:cNvPr id="8" name="Picture 7">
            <a:extLst>
              <a:ext uri="{FF2B5EF4-FFF2-40B4-BE49-F238E27FC236}">
                <a16:creationId xmlns:a16="http://schemas.microsoft.com/office/drawing/2014/main" id="{6E5C49B3-C998-1C43-AFC4-4229BE9215ED}"/>
              </a:ext>
            </a:extLst>
          </p:cNvPr>
          <p:cNvPicPr>
            <a:picLocks noChangeAspect="1"/>
          </p:cNvPicPr>
          <p:nvPr/>
        </p:nvPicPr>
        <p:blipFill>
          <a:blip r:embed="rId6"/>
          <a:stretch>
            <a:fillRect/>
          </a:stretch>
        </p:blipFill>
        <p:spPr>
          <a:xfrm>
            <a:off x="722476" y="3062243"/>
            <a:ext cx="1359493" cy="570110"/>
          </a:xfrm>
          <a:prstGeom prst="rect">
            <a:avLst/>
          </a:prstGeom>
        </p:spPr>
      </p:pic>
      <p:pic>
        <p:nvPicPr>
          <p:cNvPr id="9" name="Picture 8">
            <a:extLst>
              <a:ext uri="{FF2B5EF4-FFF2-40B4-BE49-F238E27FC236}">
                <a16:creationId xmlns:a16="http://schemas.microsoft.com/office/drawing/2014/main" id="{E5CC6276-96EE-4949-9E73-28AC0C24E404}"/>
              </a:ext>
            </a:extLst>
          </p:cNvPr>
          <p:cNvPicPr>
            <a:picLocks noChangeAspect="1"/>
          </p:cNvPicPr>
          <p:nvPr/>
        </p:nvPicPr>
        <p:blipFill>
          <a:blip r:embed="rId7"/>
          <a:stretch>
            <a:fillRect/>
          </a:stretch>
        </p:blipFill>
        <p:spPr>
          <a:xfrm>
            <a:off x="2496618" y="3062243"/>
            <a:ext cx="1400264" cy="580597"/>
          </a:xfrm>
          <a:prstGeom prst="rect">
            <a:avLst/>
          </a:prstGeom>
        </p:spPr>
      </p:pic>
      <p:pic>
        <p:nvPicPr>
          <p:cNvPr id="10" name="Picture 9">
            <a:extLst>
              <a:ext uri="{FF2B5EF4-FFF2-40B4-BE49-F238E27FC236}">
                <a16:creationId xmlns:a16="http://schemas.microsoft.com/office/drawing/2014/main" id="{F146909D-2345-0745-8D28-9E57D2C64981}"/>
              </a:ext>
            </a:extLst>
          </p:cNvPr>
          <p:cNvPicPr>
            <a:picLocks noChangeAspect="1"/>
          </p:cNvPicPr>
          <p:nvPr/>
        </p:nvPicPr>
        <p:blipFill>
          <a:blip r:embed="rId8"/>
          <a:stretch>
            <a:fillRect/>
          </a:stretch>
        </p:blipFill>
        <p:spPr>
          <a:xfrm>
            <a:off x="722476" y="3876946"/>
            <a:ext cx="3300457" cy="284655"/>
          </a:xfrm>
          <a:prstGeom prst="rect">
            <a:avLst/>
          </a:prstGeom>
        </p:spPr>
      </p:pic>
      <p:pic>
        <p:nvPicPr>
          <p:cNvPr id="11" name="Picture 10">
            <a:extLst>
              <a:ext uri="{FF2B5EF4-FFF2-40B4-BE49-F238E27FC236}">
                <a16:creationId xmlns:a16="http://schemas.microsoft.com/office/drawing/2014/main" id="{C1FC8B3F-59D9-8E49-9EA5-D28F9887FA2E}"/>
              </a:ext>
            </a:extLst>
          </p:cNvPr>
          <p:cNvPicPr>
            <a:picLocks noChangeAspect="1"/>
          </p:cNvPicPr>
          <p:nvPr/>
        </p:nvPicPr>
        <p:blipFill>
          <a:blip r:embed="rId9"/>
          <a:stretch>
            <a:fillRect/>
          </a:stretch>
        </p:blipFill>
        <p:spPr>
          <a:xfrm>
            <a:off x="722476" y="4337928"/>
            <a:ext cx="810502" cy="253565"/>
          </a:xfrm>
          <a:prstGeom prst="rect">
            <a:avLst/>
          </a:prstGeom>
        </p:spPr>
      </p:pic>
      <p:grpSp>
        <p:nvGrpSpPr>
          <p:cNvPr id="14" name="Group 13">
            <a:extLst>
              <a:ext uri="{FF2B5EF4-FFF2-40B4-BE49-F238E27FC236}">
                <a16:creationId xmlns:a16="http://schemas.microsoft.com/office/drawing/2014/main" id="{74A90522-BCC5-4F42-BCD8-5BE218E390F9}"/>
              </a:ext>
            </a:extLst>
          </p:cNvPr>
          <p:cNvGrpSpPr/>
          <p:nvPr/>
        </p:nvGrpSpPr>
        <p:grpSpPr>
          <a:xfrm>
            <a:off x="2194280" y="4337928"/>
            <a:ext cx="2004939" cy="310618"/>
            <a:chOff x="5752506" y="4007777"/>
            <a:chExt cx="4838700" cy="672376"/>
          </a:xfrm>
        </p:grpSpPr>
        <p:pic>
          <p:nvPicPr>
            <p:cNvPr id="12" name="Picture 11">
              <a:extLst>
                <a:ext uri="{FF2B5EF4-FFF2-40B4-BE49-F238E27FC236}">
                  <a16:creationId xmlns:a16="http://schemas.microsoft.com/office/drawing/2014/main" id="{5BDF184D-37A8-FE49-8C3B-9214FAD02657}"/>
                </a:ext>
              </a:extLst>
            </p:cNvPr>
            <p:cNvPicPr>
              <a:picLocks noChangeAspect="1"/>
            </p:cNvPicPr>
            <p:nvPr/>
          </p:nvPicPr>
          <p:blipFill>
            <a:blip r:embed="rId10"/>
            <a:stretch>
              <a:fillRect/>
            </a:stretch>
          </p:blipFill>
          <p:spPr>
            <a:xfrm>
              <a:off x="5752506" y="4007777"/>
              <a:ext cx="1955800" cy="660400"/>
            </a:xfrm>
            <a:prstGeom prst="rect">
              <a:avLst/>
            </a:prstGeom>
          </p:spPr>
        </p:pic>
        <p:pic>
          <p:nvPicPr>
            <p:cNvPr id="13" name="Picture 12">
              <a:extLst>
                <a:ext uri="{FF2B5EF4-FFF2-40B4-BE49-F238E27FC236}">
                  <a16:creationId xmlns:a16="http://schemas.microsoft.com/office/drawing/2014/main" id="{5C1107B4-75C4-8046-997E-56551DC43788}"/>
                </a:ext>
              </a:extLst>
            </p:cNvPr>
            <p:cNvPicPr>
              <a:picLocks noChangeAspect="1"/>
            </p:cNvPicPr>
            <p:nvPr/>
          </p:nvPicPr>
          <p:blipFill>
            <a:blip r:embed="rId11"/>
            <a:stretch>
              <a:fillRect/>
            </a:stretch>
          </p:blipFill>
          <p:spPr>
            <a:xfrm>
              <a:off x="7708306" y="4032453"/>
              <a:ext cx="2882900" cy="647700"/>
            </a:xfrm>
            <a:prstGeom prst="rect">
              <a:avLst/>
            </a:prstGeom>
          </p:spPr>
        </p:pic>
      </p:grpSp>
      <p:pic>
        <p:nvPicPr>
          <p:cNvPr id="15" name="Picture 14">
            <a:extLst>
              <a:ext uri="{FF2B5EF4-FFF2-40B4-BE49-F238E27FC236}">
                <a16:creationId xmlns:a16="http://schemas.microsoft.com/office/drawing/2014/main" id="{37288BA9-6AD5-A342-8867-97A54033C8C5}"/>
              </a:ext>
            </a:extLst>
          </p:cNvPr>
          <p:cNvPicPr>
            <a:picLocks noChangeAspect="1"/>
          </p:cNvPicPr>
          <p:nvPr/>
        </p:nvPicPr>
        <p:blipFill>
          <a:blip r:embed="rId12"/>
          <a:stretch>
            <a:fillRect/>
          </a:stretch>
        </p:blipFill>
        <p:spPr>
          <a:xfrm>
            <a:off x="700221" y="4756347"/>
            <a:ext cx="3196661" cy="485377"/>
          </a:xfrm>
          <a:prstGeom prst="rect">
            <a:avLst/>
          </a:prstGeom>
        </p:spPr>
      </p:pic>
      <p:pic>
        <p:nvPicPr>
          <p:cNvPr id="16" name="Picture 15">
            <a:extLst>
              <a:ext uri="{FF2B5EF4-FFF2-40B4-BE49-F238E27FC236}">
                <a16:creationId xmlns:a16="http://schemas.microsoft.com/office/drawing/2014/main" id="{D10AF899-BD35-AD48-8D19-9689C631A0AA}"/>
              </a:ext>
            </a:extLst>
          </p:cNvPr>
          <p:cNvPicPr>
            <a:picLocks noChangeAspect="1"/>
          </p:cNvPicPr>
          <p:nvPr/>
        </p:nvPicPr>
        <p:blipFill>
          <a:blip r:embed="rId13"/>
          <a:stretch>
            <a:fillRect/>
          </a:stretch>
        </p:blipFill>
        <p:spPr>
          <a:xfrm>
            <a:off x="693960" y="5345823"/>
            <a:ext cx="2698721" cy="582409"/>
          </a:xfrm>
          <a:prstGeom prst="rect">
            <a:avLst/>
          </a:prstGeom>
        </p:spPr>
      </p:pic>
      <p:pic>
        <p:nvPicPr>
          <p:cNvPr id="17" name="Picture 16">
            <a:extLst>
              <a:ext uri="{FF2B5EF4-FFF2-40B4-BE49-F238E27FC236}">
                <a16:creationId xmlns:a16="http://schemas.microsoft.com/office/drawing/2014/main" id="{BA66FB2B-CDFC-AC40-92EF-6297586EA66B}"/>
              </a:ext>
            </a:extLst>
          </p:cNvPr>
          <p:cNvPicPr>
            <a:picLocks noChangeAspect="1"/>
          </p:cNvPicPr>
          <p:nvPr/>
        </p:nvPicPr>
        <p:blipFill>
          <a:blip r:embed="rId14"/>
          <a:stretch>
            <a:fillRect/>
          </a:stretch>
        </p:blipFill>
        <p:spPr>
          <a:xfrm>
            <a:off x="3800506" y="5392433"/>
            <a:ext cx="2469728" cy="486944"/>
          </a:xfrm>
          <a:prstGeom prst="rect">
            <a:avLst/>
          </a:prstGeom>
        </p:spPr>
      </p:pic>
      <p:pic>
        <p:nvPicPr>
          <p:cNvPr id="18" name="Picture 17">
            <a:extLst>
              <a:ext uri="{FF2B5EF4-FFF2-40B4-BE49-F238E27FC236}">
                <a16:creationId xmlns:a16="http://schemas.microsoft.com/office/drawing/2014/main" id="{9708133B-22C3-9945-93B1-9C29FA934B83}"/>
              </a:ext>
            </a:extLst>
          </p:cNvPr>
          <p:cNvPicPr>
            <a:picLocks noChangeAspect="1"/>
          </p:cNvPicPr>
          <p:nvPr/>
        </p:nvPicPr>
        <p:blipFill>
          <a:blip r:embed="rId15"/>
          <a:stretch>
            <a:fillRect/>
          </a:stretch>
        </p:blipFill>
        <p:spPr>
          <a:xfrm>
            <a:off x="645029" y="5836470"/>
            <a:ext cx="2322760" cy="679569"/>
          </a:xfrm>
          <a:prstGeom prst="rect">
            <a:avLst/>
          </a:prstGeom>
        </p:spPr>
      </p:pic>
      <p:pic>
        <p:nvPicPr>
          <p:cNvPr id="19" name="Picture 18">
            <a:extLst>
              <a:ext uri="{FF2B5EF4-FFF2-40B4-BE49-F238E27FC236}">
                <a16:creationId xmlns:a16="http://schemas.microsoft.com/office/drawing/2014/main" id="{3C2B6499-678B-794F-BC4F-A43A5AF21D8D}"/>
              </a:ext>
            </a:extLst>
          </p:cNvPr>
          <p:cNvPicPr>
            <a:picLocks noChangeAspect="1"/>
          </p:cNvPicPr>
          <p:nvPr/>
        </p:nvPicPr>
        <p:blipFill>
          <a:blip r:embed="rId16"/>
          <a:stretch>
            <a:fillRect/>
          </a:stretch>
        </p:blipFill>
        <p:spPr>
          <a:xfrm>
            <a:off x="3441612" y="5913835"/>
            <a:ext cx="2068997" cy="484303"/>
          </a:xfrm>
          <a:prstGeom prst="rect">
            <a:avLst/>
          </a:prstGeom>
        </p:spPr>
      </p:pic>
      <p:pic>
        <p:nvPicPr>
          <p:cNvPr id="20" name="Picture 19">
            <a:extLst>
              <a:ext uri="{FF2B5EF4-FFF2-40B4-BE49-F238E27FC236}">
                <a16:creationId xmlns:a16="http://schemas.microsoft.com/office/drawing/2014/main" id="{33CB67B6-602E-824A-A5D3-370C5AB62CE1}"/>
              </a:ext>
            </a:extLst>
          </p:cNvPr>
          <p:cNvPicPr>
            <a:picLocks noChangeAspect="1"/>
          </p:cNvPicPr>
          <p:nvPr/>
        </p:nvPicPr>
        <p:blipFill>
          <a:blip r:embed="rId17"/>
          <a:stretch>
            <a:fillRect/>
          </a:stretch>
        </p:blipFill>
        <p:spPr>
          <a:xfrm>
            <a:off x="7122924" y="4479992"/>
            <a:ext cx="3495230" cy="499318"/>
          </a:xfrm>
          <a:prstGeom prst="rect">
            <a:avLst/>
          </a:prstGeom>
        </p:spPr>
      </p:pic>
      <p:sp>
        <p:nvSpPr>
          <p:cNvPr id="21" name="TextBox 20">
            <a:extLst>
              <a:ext uri="{FF2B5EF4-FFF2-40B4-BE49-F238E27FC236}">
                <a16:creationId xmlns:a16="http://schemas.microsoft.com/office/drawing/2014/main" id="{DDE5C0C7-C995-9547-9F66-6B392BE43106}"/>
              </a:ext>
            </a:extLst>
          </p:cNvPr>
          <p:cNvSpPr txBox="1"/>
          <p:nvPr/>
        </p:nvSpPr>
        <p:spPr>
          <a:xfrm>
            <a:off x="7242566" y="4054599"/>
            <a:ext cx="34960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Solve for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baseline="30000" dirty="0" err="1">
                <a:latin typeface="Times New Roman" panose="02020603050405020304" pitchFamily="18" charset="0"/>
                <a:cs typeface="Times New Roman" panose="02020603050405020304" pitchFamily="18" charset="0"/>
              </a:rPr>
              <a:t>SS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baseline="30000" dirty="0" err="1">
                <a:latin typeface="Times New Roman" panose="02020603050405020304" pitchFamily="18" charset="0"/>
                <a:cs typeface="Times New Roman" panose="02020603050405020304" pitchFamily="18" charset="0"/>
              </a:rPr>
              <a:t>liq</a:t>
            </a:r>
            <a:r>
              <a:rPr lang="en-US" dirty="0">
                <a:latin typeface="Times New Roman" panose="02020603050405020304" pitchFamily="18" charset="0"/>
                <a:cs typeface="Times New Roman" panose="02020603050405020304" pitchFamily="18" charset="0"/>
              </a:rPr>
              <a:t> since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=1</a:t>
            </a:r>
            <a:endParaRPr lang="en-US" baseline="300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7C659130-4E4E-3C4A-B526-E7602B7A6410}"/>
              </a:ext>
            </a:extLst>
          </p:cNvPr>
          <p:cNvPicPr>
            <a:picLocks noChangeAspect="1"/>
          </p:cNvPicPr>
          <p:nvPr/>
        </p:nvPicPr>
        <p:blipFill>
          <a:blip r:embed="rId18"/>
          <a:stretch>
            <a:fillRect/>
          </a:stretch>
        </p:blipFill>
        <p:spPr>
          <a:xfrm>
            <a:off x="7122924" y="5005332"/>
            <a:ext cx="3495230" cy="494759"/>
          </a:xfrm>
          <a:prstGeom prst="rect">
            <a:avLst/>
          </a:prstGeom>
        </p:spPr>
      </p:pic>
      <p:pic>
        <p:nvPicPr>
          <p:cNvPr id="23" name="Picture 22">
            <a:extLst>
              <a:ext uri="{FF2B5EF4-FFF2-40B4-BE49-F238E27FC236}">
                <a16:creationId xmlns:a16="http://schemas.microsoft.com/office/drawing/2014/main" id="{F0546795-3BFF-8B4F-8E7B-880C6D865BCC}"/>
              </a:ext>
            </a:extLst>
          </p:cNvPr>
          <p:cNvPicPr>
            <a:picLocks noChangeAspect="1"/>
          </p:cNvPicPr>
          <p:nvPr/>
        </p:nvPicPr>
        <p:blipFill>
          <a:blip r:embed="rId19"/>
          <a:stretch>
            <a:fillRect/>
          </a:stretch>
        </p:blipFill>
        <p:spPr>
          <a:xfrm>
            <a:off x="6939778" y="908490"/>
            <a:ext cx="4727294" cy="2642789"/>
          </a:xfrm>
          <a:prstGeom prst="rect">
            <a:avLst/>
          </a:prstGeom>
        </p:spPr>
      </p:pic>
      <p:sp>
        <p:nvSpPr>
          <p:cNvPr id="24" name="TextBox 23">
            <a:extLst>
              <a:ext uri="{FF2B5EF4-FFF2-40B4-BE49-F238E27FC236}">
                <a16:creationId xmlns:a16="http://schemas.microsoft.com/office/drawing/2014/main" id="{93F4CF22-0FEC-F341-AADE-00D73E0FE26A}"/>
              </a:ext>
            </a:extLst>
          </p:cNvPr>
          <p:cNvSpPr txBox="1"/>
          <p:nvPr/>
        </p:nvSpPr>
        <p:spPr>
          <a:xfrm>
            <a:off x="5680760" y="5991588"/>
            <a:ext cx="68480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Ideal</a:t>
            </a:r>
          </a:p>
        </p:txBody>
      </p:sp>
      <p:sp>
        <p:nvSpPr>
          <p:cNvPr id="25" name="TextBox 24">
            <a:extLst>
              <a:ext uri="{FF2B5EF4-FFF2-40B4-BE49-F238E27FC236}">
                <a16:creationId xmlns:a16="http://schemas.microsoft.com/office/drawing/2014/main" id="{8361D621-217C-7C48-ACDD-E94268F4EEEF}"/>
              </a:ext>
            </a:extLst>
          </p:cNvPr>
          <p:cNvSpPr txBox="1"/>
          <p:nvPr/>
        </p:nvSpPr>
        <p:spPr>
          <a:xfrm flipH="1">
            <a:off x="4199219" y="4782330"/>
            <a:ext cx="174840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is constant</a:t>
            </a:r>
          </a:p>
        </p:txBody>
      </p:sp>
      <p:sp>
        <p:nvSpPr>
          <p:cNvPr id="26" name="TextBox 25">
            <a:extLst>
              <a:ext uri="{FF2B5EF4-FFF2-40B4-BE49-F238E27FC236}">
                <a16:creationId xmlns:a16="http://schemas.microsoft.com/office/drawing/2014/main" id="{FB77BB2B-1EC1-E34C-B38D-C84C82C85008}"/>
              </a:ext>
            </a:extLst>
          </p:cNvPr>
          <p:cNvSpPr txBox="1"/>
          <p:nvPr/>
        </p:nvSpPr>
        <p:spPr>
          <a:xfrm flipH="1">
            <a:off x="3619275" y="220504"/>
            <a:ext cx="4760932" cy="954107"/>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Calculate the Phase Diagram for a Solid Solution</a:t>
            </a:r>
          </a:p>
        </p:txBody>
      </p:sp>
      <p:sp>
        <p:nvSpPr>
          <p:cNvPr id="27" name="Slide Number Placeholder 26">
            <a:extLst>
              <a:ext uri="{FF2B5EF4-FFF2-40B4-BE49-F238E27FC236}">
                <a16:creationId xmlns:a16="http://schemas.microsoft.com/office/drawing/2014/main" id="{F8DD8B83-54AA-3444-8D93-50C7F7FE2928}"/>
              </a:ext>
            </a:extLst>
          </p:cNvPr>
          <p:cNvSpPr>
            <a:spLocks noGrp="1"/>
          </p:cNvSpPr>
          <p:nvPr>
            <p:ph type="sldNum" sz="quarter" idx="12"/>
          </p:nvPr>
        </p:nvSpPr>
        <p:spPr/>
        <p:txBody>
          <a:bodyPr/>
          <a:lstStyle/>
          <a:p>
            <a:fld id="{B42E8C25-AC8F-F245-B538-4941A58602A5}" type="slidenum">
              <a:rPr lang="en-US" smtClean="0"/>
              <a:t>10</a:t>
            </a:fld>
            <a:endParaRPr lang="en-US"/>
          </a:p>
        </p:txBody>
      </p:sp>
      <p:sp>
        <p:nvSpPr>
          <p:cNvPr id="2" name="TextBox 1">
            <a:extLst>
              <a:ext uri="{FF2B5EF4-FFF2-40B4-BE49-F238E27FC236}">
                <a16:creationId xmlns:a16="http://schemas.microsoft.com/office/drawing/2014/main" id="{F9D64E6B-53B2-1349-A3FE-E5F5D68811DF}"/>
              </a:ext>
            </a:extLst>
          </p:cNvPr>
          <p:cNvSpPr txBox="1"/>
          <p:nvPr/>
        </p:nvSpPr>
        <p:spPr>
          <a:xfrm flipH="1">
            <a:off x="7208003" y="5620278"/>
            <a:ext cx="3999060" cy="923330"/>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For </a:t>
            </a:r>
            <a:r>
              <a:rPr lang="en-US" b="1" i="1" u="sng" dirty="0">
                <a:latin typeface="Times New Roman" panose="02020603050405020304" pitchFamily="18" charset="0"/>
                <a:cs typeface="Times New Roman" panose="02020603050405020304" pitchFamily="18" charset="0"/>
              </a:rPr>
              <a:t>Ideal</a:t>
            </a:r>
            <a:r>
              <a:rPr lang="en-US" b="1" u="sng" dirty="0">
                <a:latin typeface="Times New Roman" panose="02020603050405020304" pitchFamily="18" charset="0"/>
                <a:cs typeface="Times New Roman" panose="02020603050405020304" pitchFamily="18" charset="0"/>
              </a:rPr>
              <a:t> you can solve the phase diagram knowing the melting points and heats of fusion.</a:t>
            </a:r>
          </a:p>
        </p:txBody>
      </p:sp>
      <p:sp>
        <p:nvSpPr>
          <p:cNvPr id="29" name="TextBox 28">
            <a:extLst>
              <a:ext uri="{FF2B5EF4-FFF2-40B4-BE49-F238E27FC236}">
                <a16:creationId xmlns:a16="http://schemas.microsoft.com/office/drawing/2014/main" id="{7828ACC1-858E-68A6-5F86-80FFFD0BA0EC}"/>
              </a:ext>
            </a:extLst>
          </p:cNvPr>
          <p:cNvSpPr txBox="1"/>
          <p:nvPr/>
        </p:nvSpPr>
        <p:spPr>
          <a:xfrm>
            <a:off x="2692549" y="6452830"/>
            <a:ext cx="1400264" cy="369332"/>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=1</a:t>
            </a:r>
            <a:endParaRPr lang="en-US" dirty="0"/>
          </a:p>
        </p:txBody>
      </p:sp>
    </p:spTree>
    <p:extLst>
      <p:ext uri="{BB962C8B-B14F-4D97-AF65-F5344CB8AC3E}">
        <p14:creationId xmlns:p14="http://schemas.microsoft.com/office/powerpoint/2010/main" val="4165535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100</a:t>
            </a:fld>
            <a:endParaRPr lang="en-US"/>
          </a:p>
        </p:txBody>
      </p:sp>
      <p:pic>
        <p:nvPicPr>
          <p:cNvPr id="2" name="Picture 1">
            <a:extLst>
              <a:ext uri="{FF2B5EF4-FFF2-40B4-BE49-F238E27FC236}">
                <a16:creationId xmlns:a16="http://schemas.microsoft.com/office/drawing/2014/main" id="{F240C9B6-7B1D-3345-B577-ABEA0C29DB97}"/>
              </a:ext>
            </a:extLst>
          </p:cNvPr>
          <p:cNvPicPr>
            <a:picLocks noChangeAspect="1"/>
          </p:cNvPicPr>
          <p:nvPr/>
        </p:nvPicPr>
        <p:blipFill>
          <a:blip r:embed="rId2"/>
          <a:stretch>
            <a:fillRect/>
          </a:stretch>
        </p:blipFill>
        <p:spPr>
          <a:xfrm>
            <a:off x="3039534" y="0"/>
            <a:ext cx="6307667" cy="2760082"/>
          </a:xfrm>
          <a:prstGeom prst="rect">
            <a:avLst/>
          </a:prstGeom>
        </p:spPr>
      </p:pic>
      <p:pic>
        <p:nvPicPr>
          <p:cNvPr id="4" name="Picture 3">
            <a:extLst>
              <a:ext uri="{FF2B5EF4-FFF2-40B4-BE49-F238E27FC236}">
                <a16:creationId xmlns:a16="http://schemas.microsoft.com/office/drawing/2014/main" id="{C9A122CD-9CB7-134E-8F1A-A735259912A8}"/>
              </a:ext>
            </a:extLst>
          </p:cNvPr>
          <p:cNvPicPr>
            <a:picLocks noChangeAspect="1"/>
          </p:cNvPicPr>
          <p:nvPr/>
        </p:nvPicPr>
        <p:blipFill>
          <a:blip r:embed="rId3"/>
          <a:stretch>
            <a:fillRect/>
          </a:stretch>
        </p:blipFill>
        <p:spPr>
          <a:xfrm>
            <a:off x="3451224" y="2860074"/>
            <a:ext cx="5484284" cy="3678838"/>
          </a:xfrm>
          <a:prstGeom prst="rect">
            <a:avLst/>
          </a:prstGeom>
        </p:spPr>
      </p:pic>
      <p:pic>
        <p:nvPicPr>
          <p:cNvPr id="5" name="Picture 4">
            <a:extLst>
              <a:ext uri="{FF2B5EF4-FFF2-40B4-BE49-F238E27FC236}">
                <a16:creationId xmlns:a16="http://schemas.microsoft.com/office/drawing/2014/main" id="{0FBABCC4-5B69-A648-B331-E4CB255A0DA2}"/>
              </a:ext>
            </a:extLst>
          </p:cNvPr>
          <p:cNvPicPr>
            <a:picLocks noChangeAspect="1"/>
          </p:cNvPicPr>
          <p:nvPr/>
        </p:nvPicPr>
        <p:blipFill>
          <a:blip r:embed="rId4"/>
          <a:stretch>
            <a:fillRect/>
          </a:stretch>
        </p:blipFill>
        <p:spPr>
          <a:xfrm>
            <a:off x="7778750" y="2642751"/>
            <a:ext cx="2730500" cy="334657"/>
          </a:xfrm>
          <a:prstGeom prst="rect">
            <a:avLst/>
          </a:prstGeom>
        </p:spPr>
      </p:pic>
      <p:pic>
        <p:nvPicPr>
          <p:cNvPr id="6" name="Picture 5">
            <a:extLst>
              <a:ext uri="{FF2B5EF4-FFF2-40B4-BE49-F238E27FC236}">
                <a16:creationId xmlns:a16="http://schemas.microsoft.com/office/drawing/2014/main" id="{7632451E-3659-2E4A-8F20-12B6568FBE83}"/>
              </a:ext>
            </a:extLst>
          </p:cNvPr>
          <p:cNvPicPr>
            <a:picLocks noChangeAspect="1"/>
          </p:cNvPicPr>
          <p:nvPr/>
        </p:nvPicPr>
        <p:blipFill>
          <a:blip r:embed="rId5"/>
          <a:stretch>
            <a:fillRect/>
          </a:stretch>
        </p:blipFill>
        <p:spPr>
          <a:xfrm>
            <a:off x="1877483" y="2760082"/>
            <a:ext cx="3278717" cy="292828"/>
          </a:xfrm>
          <a:prstGeom prst="rect">
            <a:avLst/>
          </a:prstGeom>
        </p:spPr>
      </p:pic>
      <p:sp>
        <p:nvSpPr>
          <p:cNvPr id="7" name="TextBox 6">
            <a:extLst>
              <a:ext uri="{FF2B5EF4-FFF2-40B4-BE49-F238E27FC236}">
                <a16:creationId xmlns:a16="http://schemas.microsoft.com/office/drawing/2014/main" id="{CC00EB3E-5E02-114E-BDA0-5F043C4FFE47}"/>
              </a:ext>
            </a:extLst>
          </p:cNvPr>
          <p:cNvSpPr txBox="1"/>
          <p:nvPr/>
        </p:nvSpPr>
        <p:spPr>
          <a:xfrm>
            <a:off x="1697568" y="3980021"/>
            <a:ext cx="173566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Double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makes it about 0.3 higher</a:t>
            </a:r>
          </a:p>
        </p:txBody>
      </p:sp>
    </p:spTree>
    <p:extLst>
      <p:ext uri="{BB962C8B-B14F-4D97-AF65-F5344CB8AC3E}">
        <p14:creationId xmlns:p14="http://schemas.microsoft.com/office/powerpoint/2010/main" val="3962486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101</a:t>
            </a:fld>
            <a:endParaRPr lang="en-US"/>
          </a:p>
        </p:txBody>
      </p:sp>
      <p:pic>
        <p:nvPicPr>
          <p:cNvPr id="4" name="Picture 3">
            <a:extLst>
              <a:ext uri="{FF2B5EF4-FFF2-40B4-BE49-F238E27FC236}">
                <a16:creationId xmlns:a16="http://schemas.microsoft.com/office/drawing/2014/main" id="{C9A122CD-9CB7-134E-8F1A-A735259912A8}"/>
              </a:ext>
            </a:extLst>
          </p:cNvPr>
          <p:cNvPicPr>
            <a:picLocks noChangeAspect="1"/>
          </p:cNvPicPr>
          <p:nvPr/>
        </p:nvPicPr>
        <p:blipFill>
          <a:blip r:embed="rId2"/>
          <a:stretch>
            <a:fillRect/>
          </a:stretch>
        </p:blipFill>
        <p:spPr>
          <a:xfrm>
            <a:off x="3451224" y="2860074"/>
            <a:ext cx="5484284" cy="3678838"/>
          </a:xfrm>
          <a:prstGeom prst="rect">
            <a:avLst/>
          </a:prstGeom>
        </p:spPr>
      </p:pic>
      <p:pic>
        <p:nvPicPr>
          <p:cNvPr id="5" name="Picture 4">
            <a:extLst>
              <a:ext uri="{FF2B5EF4-FFF2-40B4-BE49-F238E27FC236}">
                <a16:creationId xmlns:a16="http://schemas.microsoft.com/office/drawing/2014/main" id="{0FBABCC4-5B69-A648-B331-E4CB255A0DA2}"/>
              </a:ext>
            </a:extLst>
          </p:cNvPr>
          <p:cNvPicPr>
            <a:picLocks noChangeAspect="1"/>
          </p:cNvPicPr>
          <p:nvPr/>
        </p:nvPicPr>
        <p:blipFill>
          <a:blip r:embed="rId3"/>
          <a:stretch>
            <a:fillRect/>
          </a:stretch>
        </p:blipFill>
        <p:spPr>
          <a:xfrm>
            <a:off x="7778750" y="2642751"/>
            <a:ext cx="2730500" cy="334657"/>
          </a:xfrm>
          <a:prstGeom prst="rect">
            <a:avLst/>
          </a:prstGeom>
        </p:spPr>
      </p:pic>
      <p:pic>
        <p:nvPicPr>
          <p:cNvPr id="6" name="Picture 5">
            <a:extLst>
              <a:ext uri="{FF2B5EF4-FFF2-40B4-BE49-F238E27FC236}">
                <a16:creationId xmlns:a16="http://schemas.microsoft.com/office/drawing/2014/main" id="{7632451E-3659-2E4A-8F20-12B6568FBE83}"/>
              </a:ext>
            </a:extLst>
          </p:cNvPr>
          <p:cNvPicPr>
            <a:picLocks noChangeAspect="1"/>
          </p:cNvPicPr>
          <p:nvPr/>
        </p:nvPicPr>
        <p:blipFill>
          <a:blip r:embed="rId4"/>
          <a:stretch>
            <a:fillRect/>
          </a:stretch>
        </p:blipFill>
        <p:spPr>
          <a:xfrm>
            <a:off x="1877483" y="2760082"/>
            <a:ext cx="3278717" cy="292828"/>
          </a:xfrm>
          <a:prstGeom prst="rect">
            <a:avLst/>
          </a:prstGeom>
        </p:spPr>
      </p:pic>
      <p:pic>
        <p:nvPicPr>
          <p:cNvPr id="7" name="Picture 6">
            <a:extLst>
              <a:ext uri="{FF2B5EF4-FFF2-40B4-BE49-F238E27FC236}">
                <a16:creationId xmlns:a16="http://schemas.microsoft.com/office/drawing/2014/main" id="{D3922B7A-7394-CE45-BB22-D476945156BF}"/>
              </a:ext>
            </a:extLst>
          </p:cNvPr>
          <p:cNvPicPr>
            <a:picLocks noChangeAspect="1"/>
          </p:cNvPicPr>
          <p:nvPr/>
        </p:nvPicPr>
        <p:blipFill>
          <a:blip r:embed="rId5"/>
          <a:stretch>
            <a:fillRect/>
          </a:stretch>
        </p:blipFill>
        <p:spPr>
          <a:xfrm>
            <a:off x="2565401" y="196073"/>
            <a:ext cx="7411508" cy="1636898"/>
          </a:xfrm>
          <a:prstGeom prst="rect">
            <a:avLst/>
          </a:prstGeom>
        </p:spPr>
      </p:pic>
      <p:pic>
        <p:nvPicPr>
          <p:cNvPr id="9" name="Picture 8">
            <a:extLst>
              <a:ext uri="{FF2B5EF4-FFF2-40B4-BE49-F238E27FC236}">
                <a16:creationId xmlns:a16="http://schemas.microsoft.com/office/drawing/2014/main" id="{4190E66F-F752-EE47-BDC9-2F40C4BC0B2E}"/>
              </a:ext>
            </a:extLst>
          </p:cNvPr>
          <p:cNvPicPr>
            <a:picLocks noChangeAspect="1"/>
          </p:cNvPicPr>
          <p:nvPr/>
        </p:nvPicPr>
        <p:blipFill>
          <a:blip r:embed="rId6"/>
          <a:stretch>
            <a:fillRect/>
          </a:stretch>
        </p:blipFill>
        <p:spPr>
          <a:xfrm>
            <a:off x="3584575" y="1873359"/>
            <a:ext cx="4764617" cy="511681"/>
          </a:xfrm>
          <a:prstGeom prst="rect">
            <a:avLst/>
          </a:prstGeom>
        </p:spPr>
      </p:pic>
      <p:pic>
        <p:nvPicPr>
          <p:cNvPr id="10" name="Picture 9">
            <a:extLst>
              <a:ext uri="{FF2B5EF4-FFF2-40B4-BE49-F238E27FC236}">
                <a16:creationId xmlns:a16="http://schemas.microsoft.com/office/drawing/2014/main" id="{52B4367D-7BD5-E547-BBE5-72B330FB2EA8}"/>
              </a:ext>
            </a:extLst>
          </p:cNvPr>
          <p:cNvPicPr>
            <a:picLocks noChangeAspect="1"/>
          </p:cNvPicPr>
          <p:nvPr/>
        </p:nvPicPr>
        <p:blipFill>
          <a:blip r:embed="rId7"/>
          <a:stretch>
            <a:fillRect/>
          </a:stretch>
        </p:blipFill>
        <p:spPr>
          <a:xfrm>
            <a:off x="3602568" y="2273244"/>
            <a:ext cx="4176183" cy="423575"/>
          </a:xfrm>
          <a:prstGeom prst="rect">
            <a:avLst/>
          </a:prstGeom>
        </p:spPr>
      </p:pic>
      <p:sp>
        <p:nvSpPr>
          <p:cNvPr id="11" name="TextBox 10">
            <a:extLst>
              <a:ext uri="{FF2B5EF4-FFF2-40B4-BE49-F238E27FC236}">
                <a16:creationId xmlns:a16="http://schemas.microsoft.com/office/drawing/2014/main" id="{64A9192A-412D-E14E-99BE-88A435C43D15}"/>
              </a:ext>
            </a:extLst>
          </p:cNvPr>
          <p:cNvSpPr txBox="1"/>
          <p:nvPr/>
        </p:nvSpPr>
        <p:spPr>
          <a:xfrm>
            <a:off x="1697568" y="3980021"/>
            <a:ext cx="1735667"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Double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makes it about 0.3 higher</a:t>
            </a:r>
          </a:p>
        </p:txBody>
      </p:sp>
    </p:spTree>
    <p:extLst>
      <p:ext uri="{BB962C8B-B14F-4D97-AF65-F5344CB8AC3E}">
        <p14:creationId xmlns:p14="http://schemas.microsoft.com/office/powerpoint/2010/main" val="31976266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102</a:t>
            </a:fld>
            <a:endParaRPr lang="en-US"/>
          </a:p>
        </p:txBody>
      </p:sp>
      <p:pic>
        <p:nvPicPr>
          <p:cNvPr id="2" name="Picture 1">
            <a:extLst>
              <a:ext uri="{FF2B5EF4-FFF2-40B4-BE49-F238E27FC236}">
                <a16:creationId xmlns:a16="http://schemas.microsoft.com/office/drawing/2014/main" id="{B5704367-D658-C24E-B636-E488477A750F}"/>
              </a:ext>
            </a:extLst>
          </p:cNvPr>
          <p:cNvPicPr>
            <a:picLocks noChangeAspect="1"/>
          </p:cNvPicPr>
          <p:nvPr/>
        </p:nvPicPr>
        <p:blipFill>
          <a:blip r:embed="rId2"/>
          <a:stretch>
            <a:fillRect/>
          </a:stretch>
        </p:blipFill>
        <p:spPr>
          <a:xfrm>
            <a:off x="1684868" y="540137"/>
            <a:ext cx="5698067" cy="2703462"/>
          </a:xfrm>
          <a:prstGeom prst="rect">
            <a:avLst/>
          </a:prstGeom>
        </p:spPr>
      </p:pic>
      <p:pic>
        <p:nvPicPr>
          <p:cNvPr id="4" name="Picture 3">
            <a:extLst>
              <a:ext uri="{FF2B5EF4-FFF2-40B4-BE49-F238E27FC236}">
                <a16:creationId xmlns:a16="http://schemas.microsoft.com/office/drawing/2014/main" id="{06C7DEBC-37B6-144A-8F4B-9921A6569584}"/>
              </a:ext>
            </a:extLst>
          </p:cNvPr>
          <p:cNvPicPr>
            <a:picLocks noChangeAspect="1"/>
          </p:cNvPicPr>
          <p:nvPr/>
        </p:nvPicPr>
        <p:blipFill>
          <a:blip r:embed="rId3"/>
          <a:stretch>
            <a:fillRect/>
          </a:stretch>
        </p:blipFill>
        <p:spPr>
          <a:xfrm>
            <a:off x="7592484" y="821613"/>
            <a:ext cx="2855383" cy="2140510"/>
          </a:xfrm>
          <a:prstGeom prst="rect">
            <a:avLst/>
          </a:prstGeom>
        </p:spPr>
      </p:pic>
      <p:pic>
        <p:nvPicPr>
          <p:cNvPr id="5" name="Picture 4">
            <a:extLst>
              <a:ext uri="{FF2B5EF4-FFF2-40B4-BE49-F238E27FC236}">
                <a16:creationId xmlns:a16="http://schemas.microsoft.com/office/drawing/2014/main" id="{C574A1D6-505C-0345-99EB-493A255AEAB8}"/>
              </a:ext>
            </a:extLst>
          </p:cNvPr>
          <p:cNvPicPr>
            <a:picLocks noChangeAspect="1"/>
          </p:cNvPicPr>
          <p:nvPr/>
        </p:nvPicPr>
        <p:blipFill>
          <a:blip r:embed="rId4"/>
          <a:stretch>
            <a:fillRect/>
          </a:stretch>
        </p:blipFill>
        <p:spPr>
          <a:xfrm>
            <a:off x="7044266" y="3031891"/>
            <a:ext cx="3513667" cy="1826313"/>
          </a:xfrm>
          <a:prstGeom prst="rect">
            <a:avLst/>
          </a:prstGeom>
        </p:spPr>
      </p:pic>
      <p:pic>
        <p:nvPicPr>
          <p:cNvPr id="6" name="Picture 5">
            <a:extLst>
              <a:ext uri="{FF2B5EF4-FFF2-40B4-BE49-F238E27FC236}">
                <a16:creationId xmlns:a16="http://schemas.microsoft.com/office/drawing/2014/main" id="{19B608BE-0A5D-6C48-8D1B-856FFE36D080}"/>
              </a:ext>
            </a:extLst>
          </p:cNvPr>
          <p:cNvPicPr>
            <a:picLocks noChangeAspect="1"/>
          </p:cNvPicPr>
          <p:nvPr/>
        </p:nvPicPr>
        <p:blipFill>
          <a:blip r:embed="rId5"/>
          <a:stretch>
            <a:fillRect/>
          </a:stretch>
        </p:blipFill>
        <p:spPr>
          <a:xfrm>
            <a:off x="1604435" y="3457013"/>
            <a:ext cx="5520265" cy="2802380"/>
          </a:xfrm>
          <a:prstGeom prst="rect">
            <a:avLst/>
          </a:prstGeom>
        </p:spPr>
      </p:pic>
      <p:pic>
        <p:nvPicPr>
          <p:cNvPr id="7" name="Picture 6">
            <a:extLst>
              <a:ext uri="{FF2B5EF4-FFF2-40B4-BE49-F238E27FC236}">
                <a16:creationId xmlns:a16="http://schemas.microsoft.com/office/drawing/2014/main" id="{3FAC362E-E4BD-B949-A961-B63C7695351B}"/>
              </a:ext>
            </a:extLst>
          </p:cNvPr>
          <p:cNvPicPr>
            <a:picLocks noChangeAspect="1"/>
          </p:cNvPicPr>
          <p:nvPr/>
        </p:nvPicPr>
        <p:blipFill>
          <a:blip r:embed="rId6"/>
          <a:stretch>
            <a:fillRect/>
          </a:stretch>
        </p:blipFill>
        <p:spPr>
          <a:xfrm>
            <a:off x="7357534" y="5328804"/>
            <a:ext cx="2853266" cy="556944"/>
          </a:xfrm>
          <a:prstGeom prst="rect">
            <a:avLst/>
          </a:prstGeom>
        </p:spPr>
      </p:pic>
    </p:spTree>
    <p:extLst>
      <p:ext uri="{BB962C8B-B14F-4D97-AF65-F5344CB8AC3E}">
        <p14:creationId xmlns:p14="http://schemas.microsoft.com/office/powerpoint/2010/main" val="39550351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103</a:t>
            </a:fld>
            <a:endParaRPr lang="en-US"/>
          </a:p>
        </p:txBody>
      </p:sp>
      <p:sp>
        <p:nvSpPr>
          <p:cNvPr id="2" name="TextBox 1">
            <a:extLst>
              <a:ext uri="{FF2B5EF4-FFF2-40B4-BE49-F238E27FC236}">
                <a16:creationId xmlns:a16="http://schemas.microsoft.com/office/drawing/2014/main" id="{10D28A61-5AD6-E54D-8B7F-C527ACF8E47B}"/>
              </a:ext>
            </a:extLst>
          </p:cNvPr>
          <p:cNvSpPr txBox="1"/>
          <p:nvPr/>
        </p:nvSpPr>
        <p:spPr>
          <a:xfrm>
            <a:off x="3395134" y="304800"/>
            <a:ext cx="523098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Mean (Geometric Mean) Ionic Activity Coefficients</a:t>
            </a:r>
          </a:p>
        </p:txBody>
      </p:sp>
      <p:sp>
        <p:nvSpPr>
          <p:cNvPr id="4" name="TextBox 3">
            <a:extLst>
              <a:ext uri="{FF2B5EF4-FFF2-40B4-BE49-F238E27FC236}">
                <a16:creationId xmlns:a16="http://schemas.microsoft.com/office/drawing/2014/main" id="{459463E9-50D9-1443-8171-B62C2BD63C32}"/>
              </a:ext>
            </a:extLst>
          </p:cNvPr>
          <p:cNvSpPr txBox="1"/>
          <p:nvPr/>
        </p:nvSpPr>
        <p:spPr>
          <a:xfrm>
            <a:off x="3107268" y="1058333"/>
            <a:ext cx="16850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Mean Molality: </a:t>
            </a:r>
          </a:p>
        </p:txBody>
      </p:sp>
      <p:sp>
        <p:nvSpPr>
          <p:cNvPr id="5" name="TextBox 4">
            <a:extLst>
              <a:ext uri="{FF2B5EF4-FFF2-40B4-BE49-F238E27FC236}">
                <a16:creationId xmlns:a16="http://schemas.microsoft.com/office/drawing/2014/main" id="{D9244CC8-B0D9-A744-BE04-2F6BD344E0F2}"/>
              </a:ext>
            </a:extLst>
          </p:cNvPr>
          <p:cNvSpPr txBox="1"/>
          <p:nvPr/>
        </p:nvSpPr>
        <p:spPr>
          <a:xfrm>
            <a:off x="2261374" y="1738110"/>
            <a:ext cx="325832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Mean Ionic Activity Coefficient: </a:t>
            </a:r>
          </a:p>
        </p:txBody>
      </p:sp>
      <p:pic>
        <p:nvPicPr>
          <p:cNvPr id="6" name="Picture 5">
            <a:extLst>
              <a:ext uri="{FF2B5EF4-FFF2-40B4-BE49-F238E27FC236}">
                <a16:creationId xmlns:a16="http://schemas.microsoft.com/office/drawing/2014/main" id="{53C2CE57-6743-154D-B0B1-F3D3AF122685}"/>
              </a:ext>
            </a:extLst>
          </p:cNvPr>
          <p:cNvPicPr>
            <a:picLocks noChangeAspect="1"/>
          </p:cNvPicPr>
          <p:nvPr/>
        </p:nvPicPr>
        <p:blipFill>
          <a:blip r:embed="rId2"/>
          <a:stretch>
            <a:fillRect/>
          </a:stretch>
        </p:blipFill>
        <p:spPr>
          <a:xfrm>
            <a:off x="5437717" y="962541"/>
            <a:ext cx="4328270" cy="560917"/>
          </a:xfrm>
          <a:prstGeom prst="rect">
            <a:avLst/>
          </a:prstGeom>
        </p:spPr>
      </p:pic>
      <p:pic>
        <p:nvPicPr>
          <p:cNvPr id="7" name="Picture 6">
            <a:extLst>
              <a:ext uri="{FF2B5EF4-FFF2-40B4-BE49-F238E27FC236}">
                <a16:creationId xmlns:a16="http://schemas.microsoft.com/office/drawing/2014/main" id="{922FBAE5-6ADA-F945-892E-2F251A065425}"/>
              </a:ext>
            </a:extLst>
          </p:cNvPr>
          <p:cNvPicPr>
            <a:picLocks noChangeAspect="1"/>
          </p:cNvPicPr>
          <p:nvPr/>
        </p:nvPicPr>
        <p:blipFill>
          <a:blip r:embed="rId3"/>
          <a:stretch>
            <a:fillRect/>
          </a:stretch>
        </p:blipFill>
        <p:spPr>
          <a:xfrm>
            <a:off x="5636684" y="1642318"/>
            <a:ext cx="4497917" cy="559015"/>
          </a:xfrm>
          <a:prstGeom prst="rect">
            <a:avLst/>
          </a:prstGeom>
        </p:spPr>
      </p:pic>
      <p:pic>
        <p:nvPicPr>
          <p:cNvPr id="8" name="Picture 7">
            <a:extLst>
              <a:ext uri="{FF2B5EF4-FFF2-40B4-BE49-F238E27FC236}">
                <a16:creationId xmlns:a16="http://schemas.microsoft.com/office/drawing/2014/main" id="{A8972268-398A-6944-BB47-8606DA276A57}"/>
              </a:ext>
            </a:extLst>
          </p:cNvPr>
          <p:cNvPicPr>
            <a:picLocks noChangeAspect="1"/>
          </p:cNvPicPr>
          <p:nvPr/>
        </p:nvPicPr>
        <p:blipFill>
          <a:blip r:embed="rId4"/>
          <a:stretch>
            <a:fillRect/>
          </a:stretch>
        </p:blipFill>
        <p:spPr>
          <a:xfrm>
            <a:off x="6221785" y="2406883"/>
            <a:ext cx="1397000" cy="431800"/>
          </a:xfrm>
          <a:prstGeom prst="rect">
            <a:avLst/>
          </a:prstGeom>
        </p:spPr>
      </p:pic>
      <p:sp>
        <p:nvSpPr>
          <p:cNvPr id="10" name="TextBox 9">
            <a:extLst>
              <a:ext uri="{FF2B5EF4-FFF2-40B4-BE49-F238E27FC236}">
                <a16:creationId xmlns:a16="http://schemas.microsoft.com/office/drawing/2014/main" id="{8F3837BE-ACBD-A741-A3F3-AF2FC726BE67}"/>
              </a:ext>
            </a:extLst>
          </p:cNvPr>
          <p:cNvSpPr txBox="1"/>
          <p:nvPr/>
        </p:nvSpPr>
        <p:spPr>
          <a:xfrm>
            <a:off x="2454555" y="2402618"/>
            <a:ext cx="235833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Stoichiometric Number</a:t>
            </a:r>
          </a:p>
        </p:txBody>
      </p:sp>
      <p:pic>
        <p:nvPicPr>
          <p:cNvPr id="11" name="Picture 10">
            <a:extLst>
              <a:ext uri="{FF2B5EF4-FFF2-40B4-BE49-F238E27FC236}">
                <a16:creationId xmlns:a16="http://schemas.microsoft.com/office/drawing/2014/main" id="{355A1ECA-6F31-C745-9085-1678D9BD65D0}"/>
              </a:ext>
            </a:extLst>
          </p:cNvPr>
          <p:cNvPicPr>
            <a:picLocks noChangeAspect="1"/>
          </p:cNvPicPr>
          <p:nvPr/>
        </p:nvPicPr>
        <p:blipFill>
          <a:blip r:embed="rId5"/>
          <a:stretch>
            <a:fillRect/>
          </a:stretch>
        </p:blipFill>
        <p:spPr>
          <a:xfrm>
            <a:off x="4045652" y="2915466"/>
            <a:ext cx="4580467" cy="632710"/>
          </a:xfrm>
          <a:prstGeom prst="rect">
            <a:avLst/>
          </a:prstGeom>
        </p:spPr>
      </p:pic>
      <p:pic>
        <p:nvPicPr>
          <p:cNvPr id="12" name="Picture 11">
            <a:extLst>
              <a:ext uri="{FF2B5EF4-FFF2-40B4-BE49-F238E27FC236}">
                <a16:creationId xmlns:a16="http://schemas.microsoft.com/office/drawing/2014/main" id="{BF8070D6-1C53-CA42-AC79-683CB71132C4}"/>
              </a:ext>
            </a:extLst>
          </p:cNvPr>
          <p:cNvPicPr>
            <a:picLocks noChangeAspect="1"/>
          </p:cNvPicPr>
          <p:nvPr/>
        </p:nvPicPr>
        <p:blipFill>
          <a:blip r:embed="rId6"/>
          <a:stretch>
            <a:fillRect/>
          </a:stretch>
        </p:blipFill>
        <p:spPr>
          <a:xfrm>
            <a:off x="3337984" y="3720653"/>
            <a:ext cx="5094817" cy="2522555"/>
          </a:xfrm>
          <a:prstGeom prst="rect">
            <a:avLst/>
          </a:prstGeom>
        </p:spPr>
      </p:pic>
    </p:spTree>
    <p:extLst>
      <p:ext uri="{BB962C8B-B14F-4D97-AF65-F5344CB8AC3E}">
        <p14:creationId xmlns:p14="http://schemas.microsoft.com/office/powerpoint/2010/main" val="20125697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65764-E496-A84F-B335-97A14DCEA2CB}"/>
              </a:ext>
            </a:extLst>
          </p:cNvPr>
          <p:cNvSpPr>
            <a:spLocks noGrp="1"/>
          </p:cNvSpPr>
          <p:nvPr>
            <p:ph type="sldNum" sz="quarter" idx="12"/>
          </p:nvPr>
        </p:nvSpPr>
        <p:spPr/>
        <p:txBody>
          <a:bodyPr/>
          <a:lstStyle/>
          <a:p>
            <a:fld id="{B42E8C25-AC8F-F245-B538-4941A58602A5}" type="slidenum">
              <a:rPr lang="en-US" smtClean="0"/>
              <a:t>104</a:t>
            </a:fld>
            <a:endParaRPr lang="en-US"/>
          </a:p>
        </p:txBody>
      </p:sp>
    </p:spTree>
    <p:extLst>
      <p:ext uri="{BB962C8B-B14F-4D97-AF65-F5344CB8AC3E}">
        <p14:creationId xmlns:p14="http://schemas.microsoft.com/office/powerpoint/2010/main" val="231622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786EF-4BEC-0B4B-A06E-99773D927973}"/>
              </a:ext>
            </a:extLst>
          </p:cNvPr>
          <p:cNvPicPr>
            <a:picLocks noChangeAspect="1"/>
          </p:cNvPicPr>
          <p:nvPr/>
        </p:nvPicPr>
        <p:blipFill>
          <a:blip r:embed="rId2"/>
          <a:stretch>
            <a:fillRect/>
          </a:stretch>
        </p:blipFill>
        <p:spPr>
          <a:xfrm>
            <a:off x="5144568" y="3218413"/>
            <a:ext cx="5771972" cy="3464814"/>
          </a:xfrm>
          <a:prstGeom prst="rect">
            <a:avLst/>
          </a:prstGeom>
        </p:spPr>
      </p:pic>
      <p:pic>
        <p:nvPicPr>
          <p:cNvPr id="3" name="Picture 2">
            <a:extLst>
              <a:ext uri="{FF2B5EF4-FFF2-40B4-BE49-F238E27FC236}">
                <a16:creationId xmlns:a16="http://schemas.microsoft.com/office/drawing/2014/main" id="{F79EEA71-3707-4B4B-9954-4448EEE6A0CC}"/>
              </a:ext>
            </a:extLst>
          </p:cNvPr>
          <p:cNvPicPr>
            <a:picLocks noChangeAspect="1"/>
          </p:cNvPicPr>
          <p:nvPr/>
        </p:nvPicPr>
        <p:blipFill>
          <a:blip r:embed="rId3"/>
          <a:stretch>
            <a:fillRect/>
          </a:stretch>
        </p:blipFill>
        <p:spPr>
          <a:xfrm>
            <a:off x="820988" y="498292"/>
            <a:ext cx="5284347" cy="2954209"/>
          </a:xfrm>
          <a:prstGeom prst="rect">
            <a:avLst/>
          </a:prstGeom>
        </p:spPr>
      </p:pic>
      <p:pic>
        <p:nvPicPr>
          <p:cNvPr id="4" name="Picture 3">
            <a:extLst>
              <a:ext uri="{FF2B5EF4-FFF2-40B4-BE49-F238E27FC236}">
                <a16:creationId xmlns:a16="http://schemas.microsoft.com/office/drawing/2014/main" id="{41F32DDD-17A3-2C4B-9270-87AF8CFFCB8E}"/>
              </a:ext>
            </a:extLst>
          </p:cNvPr>
          <p:cNvPicPr>
            <a:picLocks noChangeAspect="1"/>
          </p:cNvPicPr>
          <p:nvPr/>
        </p:nvPicPr>
        <p:blipFill>
          <a:blip r:embed="rId4"/>
          <a:stretch>
            <a:fillRect/>
          </a:stretch>
        </p:blipFill>
        <p:spPr>
          <a:xfrm>
            <a:off x="6105335" y="324264"/>
            <a:ext cx="5077841" cy="2760768"/>
          </a:xfrm>
          <a:prstGeom prst="rect">
            <a:avLst/>
          </a:prstGeom>
        </p:spPr>
      </p:pic>
      <p:sp>
        <p:nvSpPr>
          <p:cNvPr id="5" name="Slide Number Placeholder 4">
            <a:extLst>
              <a:ext uri="{FF2B5EF4-FFF2-40B4-BE49-F238E27FC236}">
                <a16:creationId xmlns:a16="http://schemas.microsoft.com/office/drawing/2014/main" id="{28BACB20-FE3B-9240-B5DE-7C88FF1C6DBB}"/>
              </a:ext>
            </a:extLst>
          </p:cNvPr>
          <p:cNvSpPr>
            <a:spLocks noGrp="1"/>
          </p:cNvSpPr>
          <p:nvPr>
            <p:ph type="sldNum" sz="quarter" idx="12"/>
          </p:nvPr>
        </p:nvSpPr>
        <p:spPr/>
        <p:txBody>
          <a:bodyPr/>
          <a:lstStyle/>
          <a:p>
            <a:fld id="{B42E8C25-AC8F-F245-B538-4941A58602A5}" type="slidenum">
              <a:rPr lang="en-US" smtClean="0"/>
              <a:t>11</a:t>
            </a:fld>
            <a:endParaRPr lang="en-US"/>
          </a:p>
        </p:txBody>
      </p:sp>
    </p:spTree>
    <p:extLst>
      <p:ext uri="{BB962C8B-B14F-4D97-AF65-F5344CB8AC3E}">
        <p14:creationId xmlns:p14="http://schemas.microsoft.com/office/powerpoint/2010/main" val="183013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056CE-1DDF-4B41-9BD5-45CB08FD006B}"/>
              </a:ext>
            </a:extLst>
          </p:cNvPr>
          <p:cNvPicPr>
            <a:picLocks noChangeAspect="1"/>
          </p:cNvPicPr>
          <p:nvPr/>
        </p:nvPicPr>
        <p:blipFill>
          <a:blip r:embed="rId2"/>
          <a:stretch>
            <a:fillRect/>
          </a:stretch>
        </p:blipFill>
        <p:spPr>
          <a:xfrm>
            <a:off x="289252" y="817251"/>
            <a:ext cx="4257111" cy="670237"/>
          </a:xfrm>
          <a:prstGeom prst="rect">
            <a:avLst/>
          </a:prstGeom>
        </p:spPr>
      </p:pic>
      <p:pic>
        <p:nvPicPr>
          <p:cNvPr id="3" name="Picture 2">
            <a:extLst>
              <a:ext uri="{FF2B5EF4-FFF2-40B4-BE49-F238E27FC236}">
                <a16:creationId xmlns:a16="http://schemas.microsoft.com/office/drawing/2014/main" id="{54371EAC-4429-F843-8D18-140C417FC873}"/>
              </a:ext>
            </a:extLst>
          </p:cNvPr>
          <p:cNvPicPr>
            <a:picLocks noChangeAspect="1"/>
          </p:cNvPicPr>
          <p:nvPr/>
        </p:nvPicPr>
        <p:blipFill>
          <a:blip r:embed="rId3"/>
          <a:stretch>
            <a:fillRect/>
          </a:stretch>
        </p:blipFill>
        <p:spPr>
          <a:xfrm>
            <a:off x="380645" y="333287"/>
            <a:ext cx="3861994" cy="333086"/>
          </a:xfrm>
          <a:prstGeom prst="rect">
            <a:avLst/>
          </a:prstGeom>
        </p:spPr>
      </p:pic>
      <p:pic>
        <p:nvPicPr>
          <p:cNvPr id="4" name="Picture 3">
            <a:extLst>
              <a:ext uri="{FF2B5EF4-FFF2-40B4-BE49-F238E27FC236}">
                <a16:creationId xmlns:a16="http://schemas.microsoft.com/office/drawing/2014/main" id="{8A764373-5C63-804B-BC26-BFAC5693468A}"/>
              </a:ext>
            </a:extLst>
          </p:cNvPr>
          <p:cNvPicPr>
            <a:picLocks noChangeAspect="1"/>
          </p:cNvPicPr>
          <p:nvPr/>
        </p:nvPicPr>
        <p:blipFill>
          <a:blip r:embed="rId4"/>
          <a:stretch>
            <a:fillRect/>
          </a:stretch>
        </p:blipFill>
        <p:spPr>
          <a:xfrm>
            <a:off x="4905168" y="928636"/>
            <a:ext cx="1174817" cy="240625"/>
          </a:xfrm>
          <a:prstGeom prst="rect">
            <a:avLst/>
          </a:prstGeom>
        </p:spPr>
      </p:pic>
      <p:pic>
        <p:nvPicPr>
          <p:cNvPr id="8" name="Picture 7">
            <a:extLst>
              <a:ext uri="{FF2B5EF4-FFF2-40B4-BE49-F238E27FC236}">
                <a16:creationId xmlns:a16="http://schemas.microsoft.com/office/drawing/2014/main" id="{FE8FC463-FEA1-A14D-BA40-62BC1EE8F10D}"/>
              </a:ext>
            </a:extLst>
          </p:cNvPr>
          <p:cNvPicPr>
            <a:picLocks noChangeAspect="1"/>
          </p:cNvPicPr>
          <p:nvPr/>
        </p:nvPicPr>
        <p:blipFill>
          <a:blip r:embed="rId5"/>
          <a:stretch>
            <a:fillRect/>
          </a:stretch>
        </p:blipFill>
        <p:spPr>
          <a:xfrm>
            <a:off x="229382" y="2458762"/>
            <a:ext cx="3402526" cy="4230168"/>
          </a:xfrm>
          <a:prstGeom prst="rect">
            <a:avLst/>
          </a:prstGeom>
        </p:spPr>
      </p:pic>
      <p:pic>
        <p:nvPicPr>
          <p:cNvPr id="9" name="Picture 8">
            <a:extLst>
              <a:ext uri="{FF2B5EF4-FFF2-40B4-BE49-F238E27FC236}">
                <a16:creationId xmlns:a16="http://schemas.microsoft.com/office/drawing/2014/main" id="{49738F7E-F923-8243-84B1-26390B627ED2}"/>
              </a:ext>
            </a:extLst>
          </p:cNvPr>
          <p:cNvPicPr>
            <a:picLocks noChangeAspect="1"/>
          </p:cNvPicPr>
          <p:nvPr/>
        </p:nvPicPr>
        <p:blipFill>
          <a:blip r:embed="rId6"/>
          <a:stretch>
            <a:fillRect/>
          </a:stretch>
        </p:blipFill>
        <p:spPr>
          <a:xfrm>
            <a:off x="3644667" y="2458762"/>
            <a:ext cx="3332432" cy="4095862"/>
          </a:xfrm>
          <a:prstGeom prst="rect">
            <a:avLst/>
          </a:prstGeom>
        </p:spPr>
      </p:pic>
      <p:pic>
        <p:nvPicPr>
          <p:cNvPr id="10" name="Picture 9">
            <a:extLst>
              <a:ext uri="{FF2B5EF4-FFF2-40B4-BE49-F238E27FC236}">
                <a16:creationId xmlns:a16="http://schemas.microsoft.com/office/drawing/2014/main" id="{AFF7F658-8753-A44C-A97E-88A9E61F11E5}"/>
              </a:ext>
            </a:extLst>
          </p:cNvPr>
          <p:cNvPicPr>
            <a:picLocks noChangeAspect="1"/>
          </p:cNvPicPr>
          <p:nvPr/>
        </p:nvPicPr>
        <p:blipFill>
          <a:blip r:embed="rId7"/>
          <a:stretch>
            <a:fillRect/>
          </a:stretch>
        </p:blipFill>
        <p:spPr>
          <a:xfrm>
            <a:off x="7002618" y="59821"/>
            <a:ext cx="4599459" cy="6858000"/>
          </a:xfrm>
          <a:prstGeom prst="rect">
            <a:avLst/>
          </a:prstGeom>
        </p:spPr>
      </p:pic>
      <p:sp>
        <p:nvSpPr>
          <p:cNvPr id="11" name="Rectangle 10">
            <a:extLst>
              <a:ext uri="{FF2B5EF4-FFF2-40B4-BE49-F238E27FC236}">
                <a16:creationId xmlns:a16="http://schemas.microsoft.com/office/drawing/2014/main" id="{6DE69B3D-750F-954B-975F-C5ABBD9E727F}"/>
              </a:ext>
            </a:extLst>
          </p:cNvPr>
          <p:cNvSpPr/>
          <p:nvPr/>
        </p:nvSpPr>
        <p:spPr>
          <a:xfrm>
            <a:off x="527706" y="1788979"/>
            <a:ext cx="4641784" cy="369332"/>
          </a:xfrm>
          <a:prstGeom prst="rect">
            <a:avLst/>
          </a:prstGeom>
        </p:spPr>
        <p:txBody>
          <a:bodyPr wrap="none">
            <a:spAutoFit/>
          </a:bodyPr>
          <a:lstStyle/>
          <a:p>
            <a:r>
              <a:rPr lang="en-US" dirty="0"/>
              <a:t>https://</a:t>
            </a:r>
            <a:r>
              <a:rPr lang="en-US" dirty="0" err="1"/>
              <a:t>webbook.nist.gov</a:t>
            </a:r>
            <a:r>
              <a:rPr lang="en-US" dirty="0"/>
              <a:t>/chemistry/name-</a:t>
            </a:r>
            <a:r>
              <a:rPr lang="en-US" dirty="0" err="1"/>
              <a:t>ser</a:t>
            </a:r>
            <a:r>
              <a:rPr lang="en-US" dirty="0"/>
              <a:t>/</a:t>
            </a:r>
          </a:p>
        </p:txBody>
      </p:sp>
      <p:sp>
        <p:nvSpPr>
          <p:cNvPr id="12" name="Slide Number Placeholder 11">
            <a:extLst>
              <a:ext uri="{FF2B5EF4-FFF2-40B4-BE49-F238E27FC236}">
                <a16:creationId xmlns:a16="http://schemas.microsoft.com/office/drawing/2014/main" id="{81C45485-38A3-A646-BF87-07477E6B46CB}"/>
              </a:ext>
            </a:extLst>
          </p:cNvPr>
          <p:cNvSpPr>
            <a:spLocks noGrp="1"/>
          </p:cNvSpPr>
          <p:nvPr>
            <p:ph type="sldNum" sz="quarter" idx="12"/>
          </p:nvPr>
        </p:nvSpPr>
        <p:spPr/>
        <p:txBody>
          <a:bodyPr/>
          <a:lstStyle/>
          <a:p>
            <a:fld id="{B42E8C25-AC8F-F245-B538-4941A58602A5}" type="slidenum">
              <a:rPr lang="en-US" smtClean="0"/>
              <a:t>12</a:t>
            </a:fld>
            <a:endParaRPr lang="en-US"/>
          </a:p>
        </p:txBody>
      </p:sp>
    </p:spTree>
    <p:extLst>
      <p:ext uri="{BB962C8B-B14F-4D97-AF65-F5344CB8AC3E}">
        <p14:creationId xmlns:p14="http://schemas.microsoft.com/office/powerpoint/2010/main" val="1555156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53703-57AD-0E4D-B398-9C0A989FF987}"/>
              </a:ext>
            </a:extLst>
          </p:cNvPr>
          <p:cNvPicPr>
            <a:picLocks noChangeAspect="1"/>
          </p:cNvPicPr>
          <p:nvPr/>
        </p:nvPicPr>
        <p:blipFill>
          <a:blip r:embed="rId2"/>
          <a:stretch>
            <a:fillRect/>
          </a:stretch>
        </p:blipFill>
        <p:spPr>
          <a:xfrm>
            <a:off x="1603120" y="119641"/>
            <a:ext cx="8831295" cy="5591486"/>
          </a:xfrm>
          <a:prstGeom prst="rect">
            <a:avLst/>
          </a:prstGeom>
        </p:spPr>
      </p:pic>
      <p:sp>
        <p:nvSpPr>
          <p:cNvPr id="4" name="TextBox 3">
            <a:extLst>
              <a:ext uri="{FF2B5EF4-FFF2-40B4-BE49-F238E27FC236}">
                <a16:creationId xmlns:a16="http://schemas.microsoft.com/office/drawing/2014/main" id="{A256DBC9-17DB-CA41-B12C-E986CEDE5231}"/>
              </a:ext>
            </a:extLst>
          </p:cNvPr>
          <p:cNvSpPr txBox="1"/>
          <p:nvPr/>
        </p:nvSpPr>
        <p:spPr>
          <a:xfrm>
            <a:off x="6093151" y="5537674"/>
            <a:ext cx="6332434"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Solid solution is flatter than ideal (Pos. deviation or destabilized) Liquid is deeper than ideal (Neg. Deviation or stabilized)</a:t>
            </a:r>
          </a:p>
          <a:p>
            <a:r>
              <a:rPr lang="en-US" dirty="0">
                <a:latin typeface="Times New Roman" panose="02020603050405020304" pitchFamily="18" charset="0"/>
                <a:cs typeface="Times New Roman" panose="02020603050405020304" pitchFamily="18" charset="0"/>
              </a:rPr>
              <a:t>Deviations are associated with minima in phase diagram</a:t>
            </a:r>
          </a:p>
        </p:txBody>
      </p:sp>
      <p:sp>
        <p:nvSpPr>
          <p:cNvPr id="5" name="Slide Number Placeholder 4">
            <a:extLst>
              <a:ext uri="{FF2B5EF4-FFF2-40B4-BE49-F238E27FC236}">
                <a16:creationId xmlns:a16="http://schemas.microsoft.com/office/drawing/2014/main" id="{96358517-2F9B-724A-B270-4038C19C226D}"/>
              </a:ext>
            </a:extLst>
          </p:cNvPr>
          <p:cNvSpPr>
            <a:spLocks noGrp="1"/>
          </p:cNvSpPr>
          <p:nvPr>
            <p:ph type="sldNum" sz="quarter" idx="12"/>
          </p:nvPr>
        </p:nvSpPr>
        <p:spPr/>
        <p:txBody>
          <a:bodyPr/>
          <a:lstStyle/>
          <a:p>
            <a:fld id="{B42E8C25-AC8F-F245-B538-4941A58602A5}" type="slidenum">
              <a:rPr lang="en-US" smtClean="0"/>
              <a:t>13</a:t>
            </a:fld>
            <a:endParaRPr lang="en-US"/>
          </a:p>
        </p:txBody>
      </p:sp>
      <p:sp>
        <p:nvSpPr>
          <p:cNvPr id="6" name="TextBox 5">
            <a:extLst>
              <a:ext uri="{FF2B5EF4-FFF2-40B4-BE49-F238E27FC236}">
                <a16:creationId xmlns:a16="http://schemas.microsoft.com/office/drawing/2014/main" id="{B17BA92E-66FB-8B46-A883-B6DDBE9D609D}"/>
              </a:ext>
            </a:extLst>
          </p:cNvPr>
          <p:cNvSpPr txBox="1"/>
          <p:nvPr/>
        </p:nvSpPr>
        <p:spPr>
          <a:xfrm>
            <a:off x="10600706" y="1757548"/>
            <a:ext cx="159129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Double crossing of solid/liquid free energy curves</a:t>
            </a:r>
          </a:p>
        </p:txBody>
      </p:sp>
      <p:sp>
        <p:nvSpPr>
          <p:cNvPr id="2" name="TextBox 1">
            <a:extLst>
              <a:ext uri="{FF2B5EF4-FFF2-40B4-BE49-F238E27FC236}">
                <a16:creationId xmlns:a16="http://schemas.microsoft.com/office/drawing/2014/main" id="{958B7512-622D-A6E7-3CEF-38568AEE32BA}"/>
              </a:ext>
            </a:extLst>
          </p:cNvPr>
          <p:cNvSpPr txBox="1"/>
          <p:nvPr/>
        </p:nvSpPr>
        <p:spPr>
          <a:xfrm>
            <a:off x="7998372" y="987972"/>
            <a:ext cx="99578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~1005 K</a:t>
            </a:r>
          </a:p>
        </p:txBody>
      </p:sp>
      <p:cxnSp>
        <p:nvCxnSpPr>
          <p:cNvPr id="8" name="Straight Connector 7">
            <a:extLst>
              <a:ext uri="{FF2B5EF4-FFF2-40B4-BE49-F238E27FC236}">
                <a16:creationId xmlns:a16="http://schemas.microsoft.com/office/drawing/2014/main" id="{4D8E0D0B-3C8F-0603-1D50-03A70982B23F}"/>
              </a:ext>
            </a:extLst>
          </p:cNvPr>
          <p:cNvCxnSpPr/>
          <p:nvPr/>
        </p:nvCxnSpPr>
        <p:spPr>
          <a:xfrm>
            <a:off x="6821214" y="683172"/>
            <a:ext cx="1261241" cy="3111062"/>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B0D324-3874-2961-240C-F757524E7739}"/>
              </a:ext>
            </a:extLst>
          </p:cNvPr>
          <p:cNvSpPr txBox="1"/>
          <p:nvPr/>
        </p:nvSpPr>
        <p:spPr>
          <a:xfrm>
            <a:off x="135172" y="119641"/>
            <a:ext cx="207620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Congruent Melting</a:t>
            </a:r>
          </a:p>
        </p:txBody>
      </p:sp>
    </p:spTree>
    <p:extLst>
      <p:ext uri="{BB962C8B-B14F-4D97-AF65-F5344CB8AC3E}">
        <p14:creationId xmlns:p14="http://schemas.microsoft.com/office/powerpoint/2010/main" val="776929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53703-57AD-0E4D-B398-9C0A989FF987}"/>
              </a:ext>
            </a:extLst>
          </p:cNvPr>
          <p:cNvPicPr>
            <a:picLocks noChangeAspect="1"/>
          </p:cNvPicPr>
          <p:nvPr/>
        </p:nvPicPr>
        <p:blipFill>
          <a:blip r:embed="rId2"/>
          <a:stretch>
            <a:fillRect/>
          </a:stretch>
        </p:blipFill>
        <p:spPr>
          <a:xfrm>
            <a:off x="1603120" y="119641"/>
            <a:ext cx="8831295" cy="5591486"/>
          </a:xfrm>
          <a:prstGeom prst="rect">
            <a:avLst/>
          </a:prstGeom>
        </p:spPr>
      </p:pic>
      <p:sp>
        <p:nvSpPr>
          <p:cNvPr id="4" name="TextBox 3">
            <a:extLst>
              <a:ext uri="{FF2B5EF4-FFF2-40B4-BE49-F238E27FC236}">
                <a16:creationId xmlns:a16="http://schemas.microsoft.com/office/drawing/2014/main" id="{A256DBC9-17DB-CA41-B12C-E986CEDE5231}"/>
              </a:ext>
            </a:extLst>
          </p:cNvPr>
          <p:cNvSpPr txBox="1"/>
          <p:nvPr/>
        </p:nvSpPr>
        <p:spPr>
          <a:xfrm>
            <a:off x="6093151" y="5537674"/>
            <a:ext cx="6332434"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Solid solution is flatter than ideal (Pos. deviation or destabilized) Liquid is deeper than ideal (Neg. Deviation or stabilized)</a:t>
            </a:r>
          </a:p>
          <a:p>
            <a:r>
              <a:rPr lang="en-US" dirty="0">
                <a:latin typeface="Times New Roman" panose="02020603050405020304" pitchFamily="18" charset="0"/>
                <a:cs typeface="Times New Roman" panose="02020603050405020304" pitchFamily="18" charset="0"/>
              </a:rPr>
              <a:t>Deviations are associated with minima in phase diagram</a:t>
            </a:r>
          </a:p>
        </p:txBody>
      </p:sp>
      <p:sp>
        <p:nvSpPr>
          <p:cNvPr id="5" name="Slide Number Placeholder 4">
            <a:extLst>
              <a:ext uri="{FF2B5EF4-FFF2-40B4-BE49-F238E27FC236}">
                <a16:creationId xmlns:a16="http://schemas.microsoft.com/office/drawing/2014/main" id="{96358517-2F9B-724A-B270-4038C19C226D}"/>
              </a:ext>
            </a:extLst>
          </p:cNvPr>
          <p:cNvSpPr>
            <a:spLocks noGrp="1"/>
          </p:cNvSpPr>
          <p:nvPr>
            <p:ph type="sldNum" sz="quarter" idx="12"/>
          </p:nvPr>
        </p:nvSpPr>
        <p:spPr/>
        <p:txBody>
          <a:bodyPr/>
          <a:lstStyle/>
          <a:p>
            <a:fld id="{B42E8C25-AC8F-F245-B538-4941A58602A5}" type="slidenum">
              <a:rPr lang="en-US" smtClean="0"/>
              <a:t>14</a:t>
            </a:fld>
            <a:endParaRPr lang="en-US"/>
          </a:p>
        </p:txBody>
      </p:sp>
      <p:cxnSp>
        <p:nvCxnSpPr>
          <p:cNvPr id="6" name="Straight Connector 5">
            <a:extLst>
              <a:ext uri="{FF2B5EF4-FFF2-40B4-BE49-F238E27FC236}">
                <a16:creationId xmlns:a16="http://schemas.microsoft.com/office/drawing/2014/main" id="{4A9C127C-AB7D-EA4A-A54B-2D49C561C2EB}"/>
              </a:ext>
            </a:extLst>
          </p:cNvPr>
          <p:cNvCxnSpPr/>
          <p:nvPr/>
        </p:nvCxnSpPr>
        <p:spPr>
          <a:xfrm>
            <a:off x="4460907" y="290557"/>
            <a:ext cx="0" cy="3811424"/>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106FD66-F514-0345-A55F-63CAF6216041}"/>
              </a:ext>
            </a:extLst>
          </p:cNvPr>
          <p:cNvPicPr>
            <a:picLocks noChangeAspect="1"/>
          </p:cNvPicPr>
          <p:nvPr/>
        </p:nvPicPr>
        <p:blipFill rotWithShape="1">
          <a:blip r:embed="rId3"/>
          <a:srcRect l="21498" r="21254" b="19092"/>
          <a:stretch/>
        </p:blipFill>
        <p:spPr>
          <a:xfrm>
            <a:off x="136733" y="119641"/>
            <a:ext cx="1976035" cy="1561244"/>
          </a:xfrm>
          <a:prstGeom prst="rect">
            <a:avLst/>
          </a:prstGeom>
        </p:spPr>
      </p:pic>
      <p:pic>
        <p:nvPicPr>
          <p:cNvPr id="8" name="Picture 7">
            <a:extLst>
              <a:ext uri="{FF2B5EF4-FFF2-40B4-BE49-F238E27FC236}">
                <a16:creationId xmlns:a16="http://schemas.microsoft.com/office/drawing/2014/main" id="{273EB892-490D-4648-AFF2-B70D3A96DBAC}"/>
              </a:ext>
            </a:extLst>
          </p:cNvPr>
          <p:cNvPicPr>
            <a:picLocks noChangeAspect="1"/>
          </p:cNvPicPr>
          <p:nvPr/>
        </p:nvPicPr>
        <p:blipFill>
          <a:blip r:embed="rId4"/>
          <a:stretch>
            <a:fillRect/>
          </a:stretch>
        </p:blipFill>
        <p:spPr>
          <a:xfrm>
            <a:off x="10200904" y="137965"/>
            <a:ext cx="1699898" cy="1524596"/>
          </a:xfrm>
          <a:prstGeom prst="rect">
            <a:avLst/>
          </a:prstGeom>
        </p:spPr>
      </p:pic>
      <p:sp>
        <p:nvSpPr>
          <p:cNvPr id="2" name="TextBox 1">
            <a:extLst>
              <a:ext uri="{FF2B5EF4-FFF2-40B4-BE49-F238E27FC236}">
                <a16:creationId xmlns:a16="http://schemas.microsoft.com/office/drawing/2014/main" id="{4A38827F-58D5-F952-0D65-246DDD108EC2}"/>
              </a:ext>
            </a:extLst>
          </p:cNvPr>
          <p:cNvSpPr txBox="1"/>
          <p:nvPr/>
        </p:nvSpPr>
        <p:spPr>
          <a:xfrm>
            <a:off x="231371" y="2333297"/>
            <a:ext cx="1786758"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Phase diagram is split into two solid solutions by the </a:t>
            </a:r>
            <a:r>
              <a:rPr lang="en-US" b="1" dirty="0">
                <a:latin typeface="Times New Roman" panose="02020603050405020304" pitchFamily="18" charset="0"/>
                <a:cs typeface="Times New Roman" panose="02020603050405020304" pitchFamily="18" charset="0"/>
              </a:rPr>
              <a:t>congruent melting point</a:t>
            </a:r>
          </a:p>
        </p:txBody>
      </p:sp>
    </p:spTree>
    <p:extLst>
      <p:ext uri="{BB962C8B-B14F-4D97-AF65-F5344CB8AC3E}">
        <p14:creationId xmlns:p14="http://schemas.microsoft.com/office/powerpoint/2010/main" val="2073476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9307A4-FBAA-3E4C-BB81-C414A8FF2E67}"/>
              </a:ext>
            </a:extLst>
          </p:cNvPr>
          <p:cNvSpPr txBox="1"/>
          <p:nvPr/>
        </p:nvSpPr>
        <p:spPr>
          <a:xfrm>
            <a:off x="1187862" y="2043096"/>
            <a:ext cx="115358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Azeotrope</a:t>
            </a:r>
          </a:p>
        </p:txBody>
      </p:sp>
      <p:sp>
        <p:nvSpPr>
          <p:cNvPr id="3" name="TextBox 2">
            <a:extLst>
              <a:ext uri="{FF2B5EF4-FFF2-40B4-BE49-F238E27FC236}">
                <a16:creationId xmlns:a16="http://schemas.microsoft.com/office/drawing/2014/main" id="{10103A8C-2348-0D48-953E-8166AE035288}"/>
              </a:ext>
            </a:extLst>
          </p:cNvPr>
          <p:cNvSpPr txBox="1"/>
          <p:nvPr/>
        </p:nvSpPr>
        <p:spPr>
          <a:xfrm>
            <a:off x="1182371" y="4212130"/>
            <a:ext cx="177773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Heteroazeotrope</a:t>
            </a:r>
          </a:p>
        </p:txBody>
      </p:sp>
      <p:sp>
        <p:nvSpPr>
          <p:cNvPr id="4" name="TextBox 3">
            <a:extLst>
              <a:ext uri="{FF2B5EF4-FFF2-40B4-BE49-F238E27FC236}">
                <a16:creationId xmlns:a16="http://schemas.microsoft.com/office/drawing/2014/main" id="{F909A232-3EE5-2F46-B7D8-4C5F3BD4CA96}"/>
              </a:ext>
            </a:extLst>
          </p:cNvPr>
          <p:cNvSpPr txBox="1"/>
          <p:nvPr/>
        </p:nvSpPr>
        <p:spPr>
          <a:xfrm>
            <a:off x="1774466" y="45404"/>
            <a:ext cx="258949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Liquid/Vapor Equilibria</a:t>
            </a:r>
          </a:p>
        </p:txBody>
      </p:sp>
      <p:pic>
        <p:nvPicPr>
          <p:cNvPr id="5" name="Picture 4">
            <a:extLst>
              <a:ext uri="{FF2B5EF4-FFF2-40B4-BE49-F238E27FC236}">
                <a16:creationId xmlns:a16="http://schemas.microsoft.com/office/drawing/2014/main" id="{5FF65719-BA6B-DA48-B755-70158B2F6C3C}"/>
              </a:ext>
            </a:extLst>
          </p:cNvPr>
          <p:cNvPicPr>
            <a:picLocks noChangeAspect="1"/>
          </p:cNvPicPr>
          <p:nvPr/>
        </p:nvPicPr>
        <p:blipFill>
          <a:blip r:embed="rId2"/>
          <a:stretch>
            <a:fillRect/>
          </a:stretch>
        </p:blipFill>
        <p:spPr>
          <a:xfrm>
            <a:off x="1187862" y="4505496"/>
            <a:ext cx="3109364" cy="2309256"/>
          </a:xfrm>
          <a:prstGeom prst="rect">
            <a:avLst/>
          </a:prstGeom>
        </p:spPr>
      </p:pic>
      <p:sp>
        <p:nvSpPr>
          <p:cNvPr id="6" name="TextBox 5">
            <a:extLst>
              <a:ext uri="{FF2B5EF4-FFF2-40B4-BE49-F238E27FC236}">
                <a16:creationId xmlns:a16="http://schemas.microsoft.com/office/drawing/2014/main" id="{7103C6AC-CFF9-734D-9F6F-D62A86F68079}"/>
              </a:ext>
            </a:extLst>
          </p:cNvPr>
          <p:cNvSpPr txBox="1"/>
          <p:nvPr/>
        </p:nvSpPr>
        <p:spPr>
          <a:xfrm>
            <a:off x="1187863" y="573086"/>
            <a:ext cx="64312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Ideal</a:t>
            </a:r>
          </a:p>
        </p:txBody>
      </p:sp>
      <p:pic>
        <p:nvPicPr>
          <p:cNvPr id="7" name="Picture 6">
            <a:extLst>
              <a:ext uri="{FF2B5EF4-FFF2-40B4-BE49-F238E27FC236}">
                <a16:creationId xmlns:a16="http://schemas.microsoft.com/office/drawing/2014/main" id="{E0183E3A-1D54-914D-982F-66071A5127E6}"/>
              </a:ext>
            </a:extLst>
          </p:cNvPr>
          <p:cNvPicPr>
            <a:picLocks noChangeAspect="1"/>
          </p:cNvPicPr>
          <p:nvPr/>
        </p:nvPicPr>
        <p:blipFill>
          <a:blip r:embed="rId3"/>
          <a:stretch>
            <a:fillRect/>
          </a:stretch>
        </p:blipFill>
        <p:spPr>
          <a:xfrm>
            <a:off x="96871" y="2504866"/>
            <a:ext cx="2244577" cy="1723736"/>
          </a:xfrm>
          <a:prstGeom prst="rect">
            <a:avLst/>
          </a:prstGeom>
        </p:spPr>
      </p:pic>
      <p:pic>
        <p:nvPicPr>
          <p:cNvPr id="8" name="Picture 7">
            <a:extLst>
              <a:ext uri="{FF2B5EF4-FFF2-40B4-BE49-F238E27FC236}">
                <a16:creationId xmlns:a16="http://schemas.microsoft.com/office/drawing/2014/main" id="{DB60A074-3DB2-E845-90B2-74585904A275}"/>
              </a:ext>
            </a:extLst>
          </p:cNvPr>
          <p:cNvPicPr>
            <a:picLocks noChangeAspect="1"/>
          </p:cNvPicPr>
          <p:nvPr/>
        </p:nvPicPr>
        <p:blipFill>
          <a:blip r:embed="rId4"/>
          <a:stretch>
            <a:fillRect/>
          </a:stretch>
        </p:blipFill>
        <p:spPr>
          <a:xfrm>
            <a:off x="2858017" y="2412428"/>
            <a:ext cx="2433663" cy="1912164"/>
          </a:xfrm>
          <a:prstGeom prst="rect">
            <a:avLst/>
          </a:prstGeom>
        </p:spPr>
      </p:pic>
      <p:pic>
        <p:nvPicPr>
          <p:cNvPr id="9" name="Picture 8">
            <a:extLst>
              <a:ext uri="{FF2B5EF4-FFF2-40B4-BE49-F238E27FC236}">
                <a16:creationId xmlns:a16="http://schemas.microsoft.com/office/drawing/2014/main" id="{69189F5E-65B0-8B44-83D0-56C5351BBA8A}"/>
              </a:ext>
            </a:extLst>
          </p:cNvPr>
          <p:cNvPicPr>
            <a:picLocks noChangeAspect="1"/>
          </p:cNvPicPr>
          <p:nvPr/>
        </p:nvPicPr>
        <p:blipFill>
          <a:blip r:embed="rId5"/>
          <a:stretch>
            <a:fillRect/>
          </a:stretch>
        </p:blipFill>
        <p:spPr>
          <a:xfrm>
            <a:off x="2341448" y="461770"/>
            <a:ext cx="1695951" cy="1718958"/>
          </a:xfrm>
          <a:prstGeom prst="rect">
            <a:avLst/>
          </a:prstGeom>
        </p:spPr>
      </p:pic>
      <p:sp>
        <p:nvSpPr>
          <p:cNvPr id="10" name="TextBox 9">
            <a:extLst>
              <a:ext uri="{FF2B5EF4-FFF2-40B4-BE49-F238E27FC236}">
                <a16:creationId xmlns:a16="http://schemas.microsoft.com/office/drawing/2014/main" id="{47A3A585-43DF-F540-A7F8-C3A8CEC7EFBF}"/>
              </a:ext>
            </a:extLst>
          </p:cNvPr>
          <p:cNvSpPr txBox="1"/>
          <p:nvPr/>
        </p:nvSpPr>
        <p:spPr>
          <a:xfrm>
            <a:off x="9113881" y="92956"/>
            <a:ext cx="248657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Solid/Liquid Equilibria</a:t>
            </a:r>
          </a:p>
        </p:txBody>
      </p:sp>
      <p:pic>
        <p:nvPicPr>
          <p:cNvPr id="11" name="Picture 10">
            <a:extLst>
              <a:ext uri="{FF2B5EF4-FFF2-40B4-BE49-F238E27FC236}">
                <a16:creationId xmlns:a16="http://schemas.microsoft.com/office/drawing/2014/main" id="{AD66406E-1C87-A643-93B9-541069BDFC60}"/>
              </a:ext>
            </a:extLst>
          </p:cNvPr>
          <p:cNvPicPr>
            <a:picLocks noChangeAspect="1"/>
          </p:cNvPicPr>
          <p:nvPr/>
        </p:nvPicPr>
        <p:blipFill>
          <a:blip r:embed="rId6"/>
          <a:stretch>
            <a:fillRect/>
          </a:stretch>
        </p:blipFill>
        <p:spPr>
          <a:xfrm>
            <a:off x="9192302" y="579236"/>
            <a:ext cx="1838907" cy="1648526"/>
          </a:xfrm>
          <a:prstGeom prst="rect">
            <a:avLst/>
          </a:prstGeom>
        </p:spPr>
      </p:pic>
      <p:sp>
        <p:nvSpPr>
          <p:cNvPr id="12" name="TextBox 11">
            <a:extLst>
              <a:ext uri="{FF2B5EF4-FFF2-40B4-BE49-F238E27FC236}">
                <a16:creationId xmlns:a16="http://schemas.microsoft.com/office/drawing/2014/main" id="{276ADA78-80A9-754B-8174-515A8640CAA0}"/>
              </a:ext>
            </a:extLst>
          </p:cNvPr>
          <p:cNvSpPr txBox="1"/>
          <p:nvPr/>
        </p:nvSpPr>
        <p:spPr>
          <a:xfrm>
            <a:off x="8038717" y="573086"/>
            <a:ext cx="64312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Ideal</a:t>
            </a:r>
          </a:p>
        </p:txBody>
      </p:sp>
      <p:pic>
        <p:nvPicPr>
          <p:cNvPr id="13" name="Picture 12">
            <a:extLst>
              <a:ext uri="{FF2B5EF4-FFF2-40B4-BE49-F238E27FC236}">
                <a16:creationId xmlns:a16="http://schemas.microsoft.com/office/drawing/2014/main" id="{59235C72-95AD-0244-B2DD-A0A651E7818B}"/>
              </a:ext>
            </a:extLst>
          </p:cNvPr>
          <p:cNvPicPr>
            <a:picLocks noChangeAspect="1"/>
          </p:cNvPicPr>
          <p:nvPr/>
        </p:nvPicPr>
        <p:blipFill>
          <a:blip r:embed="rId7"/>
          <a:stretch>
            <a:fillRect/>
          </a:stretch>
        </p:blipFill>
        <p:spPr>
          <a:xfrm>
            <a:off x="8944468" y="2227762"/>
            <a:ext cx="1780960" cy="2163448"/>
          </a:xfrm>
          <a:prstGeom prst="rect">
            <a:avLst/>
          </a:prstGeom>
        </p:spPr>
      </p:pic>
      <p:sp>
        <p:nvSpPr>
          <p:cNvPr id="14" name="TextBox 13">
            <a:extLst>
              <a:ext uri="{FF2B5EF4-FFF2-40B4-BE49-F238E27FC236}">
                <a16:creationId xmlns:a16="http://schemas.microsoft.com/office/drawing/2014/main" id="{AB9DD81A-313F-D245-9944-816CD5A37A7E}"/>
              </a:ext>
            </a:extLst>
          </p:cNvPr>
          <p:cNvSpPr txBox="1"/>
          <p:nvPr/>
        </p:nvSpPr>
        <p:spPr>
          <a:xfrm>
            <a:off x="8038717" y="4206544"/>
            <a:ext cx="9339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Eutectic</a:t>
            </a:r>
          </a:p>
        </p:txBody>
      </p:sp>
      <p:sp>
        <p:nvSpPr>
          <p:cNvPr id="15" name="TextBox 14">
            <a:extLst>
              <a:ext uri="{FF2B5EF4-FFF2-40B4-BE49-F238E27FC236}">
                <a16:creationId xmlns:a16="http://schemas.microsoft.com/office/drawing/2014/main" id="{37EA6A08-6249-3D4F-A8CE-A8DA9D7EB1ED}"/>
              </a:ext>
            </a:extLst>
          </p:cNvPr>
          <p:cNvSpPr txBox="1"/>
          <p:nvPr/>
        </p:nvSpPr>
        <p:spPr>
          <a:xfrm>
            <a:off x="8038717" y="2389815"/>
            <a:ext cx="1242015"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Non-Ideal</a:t>
            </a:r>
          </a:p>
          <a:p>
            <a:r>
              <a:rPr lang="en-US" sz="1200" dirty="0">
                <a:latin typeface="Times New Roman" panose="02020603050405020304" pitchFamily="18" charset="0"/>
                <a:cs typeface="Times New Roman" panose="02020603050405020304" pitchFamily="18" charset="0"/>
              </a:rPr>
              <a:t>Congruent melting solid solution</a:t>
            </a:r>
          </a:p>
        </p:txBody>
      </p:sp>
      <p:pic>
        <p:nvPicPr>
          <p:cNvPr id="16" name="Picture 15">
            <a:extLst>
              <a:ext uri="{FF2B5EF4-FFF2-40B4-BE49-F238E27FC236}">
                <a16:creationId xmlns:a16="http://schemas.microsoft.com/office/drawing/2014/main" id="{124CE1A6-4662-CE49-9902-366D5D550C3E}"/>
              </a:ext>
            </a:extLst>
          </p:cNvPr>
          <p:cNvPicPr>
            <a:picLocks noChangeAspect="1"/>
          </p:cNvPicPr>
          <p:nvPr/>
        </p:nvPicPr>
        <p:blipFill>
          <a:blip r:embed="rId8"/>
          <a:stretch>
            <a:fillRect/>
          </a:stretch>
        </p:blipFill>
        <p:spPr>
          <a:xfrm>
            <a:off x="8592796" y="4585887"/>
            <a:ext cx="3037917" cy="2148473"/>
          </a:xfrm>
          <a:prstGeom prst="rect">
            <a:avLst/>
          </a:prstGeom>
        </p:spPr>
      </p:pic>
      <p:sp>
        <p:nvSpPr>
          <p:cNvPr id="17" name="TextBox 16">
            <a:extLst>
              <a:ext uri="{FF2B5EF4-FFF2-40B4-BE49-F238E27FC236}">
                <a16:creationId xmlns:a16="http://schemas.microsoft.com/office/drawing/2014/main" id="{8EF4BB8B-818E-6C4E-8EC5-113FC3F0A3AC}"/>
              </a:ext>
            </a:extLst>
          </p:cNvPr>
          <p:cNvSpPr txBox="1"/>
          <p:nvPr/>
        </p:nvSpPr>
        <p:spPr>
          <a:xfrm>
            <a:off x="5688927" y="2474276"/>
            <a:ext cx="2206576" cy="1754326"/>
          </a:xfrm>
          <a:prstGeom prst="rect">
            <a:avLst/>
          </a:prstGeom>
          <a:noFill/>
          <a:ln>
            <a:solidFill>
              <a:schemeClr val="accent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Phase diagram is split into two phase diagrams with a special composition that acts as a pure component</a:t>
            </a:r>
          </a:p>
        </p:txBody>
      </p:sp>
      <p:sp>
        <p:nvSpPr>
          <p:cNvPr id="18" name="TextBox 17">
            <a:extLst>
              <a:ext uri="{FF2B5EF4-FFF2-40B4-BE49-F238E27FC236}">
                <a16:creationId xmlns:a16="http://schemas.microsoft.com/office/drawing/2014/main" id="{01387F5A-5C48-EA41-9EA6-BDCA7856FADA}"/>
              </a:ext>
            </a:extLst>
          </p:cNvPr>
          <p:cNvSpPr txBox="1"/>
          <p:nvPr/>
        </p:nvSpPr>
        <p:spPr>
          <a:xfrm>
            <a:off x="10620723" y="2812830"/>
            <a:ext cx="1649338"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Same crystallographic structure in solid solution phase</a:t>
            </a:r>
          </a:p>
        </p:txBody>
      </p:sp>
      <p:sp>
        <p:nvSpPr>
          <p:cNvPr id="19" name="TextBox 18">
            <a:extLst>
              <a:ext uri="{FF2B5EF4-FFF2-40B4-BE49-F238E27FC236}">
                <a16:creationId xmlns:a16="http://schemas.microsoft.com/office/drawing/2014/main" id="{E9573E3A-3C2B-ED4C-B47A-4CF58749118D}"/>
              </a:ext>
            </a:extLst>
          </p:cNvPr>
          <p:cNvSpPr txBox="1"/>
          <p:nvPr/>
        </p:nvSpPr>
        <p:spPr>
          <a:xfrm>
            <a:off x="6856366" y="5210810"/>
            <a:ext cx="1649338"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Different crystallographic structures in solid solution phases</a:t>
            </a:r>
          </a:p>
        </p:txBody>
      </p:sp>
      <p:sp>
        <p:nvSpPr>
          <p:cNvPr id="20" name="Slide Number Placeholder 19">
            <a:extLst>
              <a:ext uri="{FF2B5EF4-FFF2-40B4-BE49-F238E27FC236}">
                <a16:creationId xmlns:a16="http://schemas.microsoft.com/office/drawing/2014/main" id="{B3E2E920-96B1-5E4D-9F2E-AEF64B8D2098}"/>
              </a:ext>
            </a:extLst>
          </p:cNvPr>
          <p:cNvSpPr>
            <a:spLocks noGrp="1"/>
          </p:cNvSpPr>
          <p:nvPr>
            <p:ph type="sldNum" sz="quarter" idx="12"/>
          </p:nvPr>
        </p:nvSpPr>
        <p:spPr/>
        <p:txBody>
          <a:bodyPr/>
          <a:lstStyle/>
          <a:p>
            <a:fld id="{B42E8C25-AC8F-F245-B538-4941A58602A5}" type="slidenum">
              <a:rPr lang="en-US" smtClean="0">
                <a:latin typeface="Times New Roman" panose="02020603050405020304" pitchFamily="18" charset="0"/>
                <a:cs typeface="Times New Roman" panose="02020603050405020304" pitchFamily="18" charset="0"/>
              </a:rPr>
              <a:t>15</a:t>
            </a:fld>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491DAA8-A0DA-FF43-B62F-F0DE312F957C}"/>
              </a:ext>
            </a:extLst>
          </p:cNvPr>
          <p:cNvSpPr txBox="1"/>
          <p:nvPr/>
        </p:nvSpPr>
        <p:spPr>
          <a:xfrm>
            <a:off x="9461326" y="2443498"/>
            <a:ext cx="794759" cy="369332"/>
          </a:xfrm>
          <a:prstGeom prst="rect">
            <a:avLst/>
          </a:prstGeom>
          <a:noFill/>
        </p:spPr>
        <p:txBody>
          <a:bodyPr wrap="square" rtlCol="0">
            <a:spAutoFit/>
          </a:bodyPr>
          <a:lstStyle/>
          <a:p>
            <a:r>
              <a:rPr lang="en-US" dirty="0"/>
              <a:t>L =&gt; </a:t>
            </a:r>
            <a:r>
              <a:rPr lang="en-US" dirty="0">
                <a:latin typeface="Symbol" pitchFamily="2" charset="2"/>
              </a:rPr>
              <a:t>a</a:t>
            </a:r>
          </a:p>
        </p:txBody>
      </p:sp>
      <p:sp>
        <p:nvSpPr>
          <p:cNvPr id="22" name="TextBox 21">
            <a:extLst>
              <a:ext uri="{FF2B5EF4-FFF2-40B4-BE49-F238E27FC236}">
                <a16:creationId xmlns:a16="http://schemas.microsoft.com/office/drawing/2014/main" id="{F89CA2F9-6EEA-B441-BA6F-48F144AC73B3}"/>
              </a:ext>
            </a:extLst>
          </p:cNvPr>
          <p:cNvSpPr txBox="1"/>
          <p:nvPr/>
        </p:nvSpPr>
        <p:spPr>
          <a:xfrm>
            <a:off x="9669651" y="4902383"/>
            <a:ext cx="1172867" cy="369332"/>
          </a:xfrm>
          <a:prstGeom prst="rect">
            <a:avLst/>
          </a:prstGeom>
          <a:noFill/>
        </p:spPr>
        <p:txBody>
          <a:bodyPr wrap="square" rtlCol="0">
            <a:spAutoFit/>
          </a:bodyPr>
          <a:lstStyle/>
          <a:p>
            <a:r>
              <a:rPr lang="en-US" dirty="0"/>
              <a:t>L =&gt; </a:t>
            </a:r>
            <a:r>
              <a:rPr lang="en-US" dirty="0">
                <a:latin typeface="Symbol" pitchFamily="2" charset="2"/>
              </a:rPr>
              <a:t>a + b</a:t>
            </a:r>
          </a:p>
        </p:txBody>
      </p:sp>
      <p:sp>
        <p:nvSpPr>
          <p:cNvPr id="23" name="TextBox 22">
            <a:extLst>
              <a:ext uri="{FF2B5EF4-FFF2-40B4-BE49-F238E27FC236}">
                <a16:creationId xmlns:a16="http://schemas.microsoft.com/office/drawing/2014/main" id="{2A4BCFFD-4D2A-3C41-B3A4-9D9DDF702C06}"/>
              </a:ext>
            </a:extLst>
          </p:cNvPr>
          <p:cNvSpPr txBox="1"/>
          <p:nvPr/>
        </p:nvSpPr>
        <p:spPr>
          <a:xfrm>
            <a:off x="10987561" y="678024"/>
            <a:ext cx="1204439" cy="369332"/>
          </a:xfrm>
          <a:prstGeom prst="rect">
            <a:avLst/>
          </a:prstGeom>
          <a:noFill/>
        </p:spPr>
        <p:txBody>
          <a:bodyPr wrap="square" rtlCol="0">
            <a:spAutoFit/>
          </a:bodyPr>
          <a:lstStyle/>
          <a:p>
            <a:r>
              <a:rPr lang="en-US" dirty="0"/>
              <a:t>L =&gt; </a:t>
            </a:r>
            <a:r>
              <a:rPr lang="en-US" dirty="0">
                <a:latin typeface="Symbol" pitchFamily="2" charset="2"/>
              </a:rPr>
              <a:t>a</a:t>
            </a:r>
            <a:r>
              <a:rPr lang="en-US" dirty="0">
                <a:latin typeface="Calibri" panose="020F0502020204030204" pitchFamily="34" charset="0"/>
                <a:cs typeface="Calibri" panose="020F0502020204030204" pitchFamily="34" charset="0"/>
              </a:rPr>
              <a:t> + L</a:t>
            </a:r>
          </a:p>
        </p:txBody>
      </p:sp>
      <p:sp>
        <p:nvSpPr>
          <p:cNvPr id="24" name="TextBox 23">
            <a:extLst>
              <a:ext uri="{FF2B5EF4-FFF2-40B4-BE49-F238E27FC236}">
                <a16:creationId xmlns:a16="http://schemas.microsoft.com/office/drawing/2014/main" id="{3AE854F1-1B67-C3D0-4A15-19940D62F54E}"/>
              </a:ext>
            </a:extLst>
          </p:cNvPr>
          <p:cNvSpPr txBox="1"/>
          <p:nvPr/>
        </p:nvSpPr>
        <p:spPr>
          <a:xfrm>
            <a:off x="5498378" y="45404"/>
            <a:ext cx="158248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Liquid/Liquid</a:t>
            </a:r>
          </a:p>
          <a:p>
            <a:pPr algn="ctr"/>
            <a:r>
              <a:rPr lang="en-US" b="1" dirty="0">
                <a:latin typeface="Times New Roman" panose="02020603050405020304" pitchFamily="18" charset="0"/>
                <a:cs typeface="Times New Roman" panose="02020603050405020304" pitchFamily="18" charset="0"/>
              </a:rPr>
              <a:t>Equilibria</a:t>
            </a:r>
          </a:p>
        </p:txBody>
      </p:sp>
      <p:pic>
        <p:nvPicPr>
          <p:cNvPr id="25" name="Picture 24">
            <a:extLst>
              <a:ext uri="{FF2B5EF4-FFF2-40B4-BE49-F238E27FC236}">
                <a16:creationId xmlns:a16="http://schemas.microsoft.com/office/drawing/2014/main" id="{AB60E69B-7F91-0A5B-B58F-1727CE02CE4A}"/>
              </a:ext>
            </a:extLst>
          </p:cNvPr>
          <p:cNvPicPr>
            <a:picLocks noChangeAspect="1"/>
          </p:cNvPicPr>
          <p:nvPr/>
        </p:nvPicPr>
        <p:blipFill rotWithShape="1">
          <a:blip r:embed="rId9"/>
          <a:srcRect l="33405" b="51689"/>
          <a:stretch/>
        </p:blipFill>
        <p:spPr>
          <a:xfrm>
            <a:off x="5508888" y="709389"/>
            <a:ext cx="1497408" cy="1408386"/>
          </a:xfrm>
          <a:prstGeom prst="rect">
            <a:avLst/>
          </a:prstGeom>
        </p:spPr>
      </p:pic>
    </p:spTree>
    <p:extLst>
      <p:ext uri="{BB962C8B-B14F-4D97-AF65-F5344CB8AC3E}">
        <p14:creationId xmlns:p14="http://schemas.microsoft.com/office/powerpoint/2010/main" val="3418753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825599-1080-7E4C-A70B-C5247C28E9F5}"/>
              </a:ext>
            </a:extLst>
          </p:cNvPr>
          <p:cNvPicPr>
            <a:picLocks noChangeAspect="1"/>
          </p:cNvPicPr>
          <p:nvPr/>
        </p:nvPicPr>
        <p:blipFill>
          <a:blip r:embed="rId2"/>
          <a:stretch>
            <a:fillRect/>
          </a:stretch>
        </p:blipFill>
        <p:spPr>
          <a:xfrm>
            <a:off x="76393" y="1948441"/>
            <a:ext cx="3701788" cy="3247402"/>
          </a:xfrm>
          <a:prstGeom prst="rect">
            <a:avLst/>
          </a:prstGeom>
        </p:spPr>
      </p:pic>
      <p:sp>
        <p:nvSpPr>
          <p:cNvPr id="3" name="TextBox 2">
            <a:extLst>
              <a:ext uri="{FF2B5EF4-FFF2-40B4-BE49-F238E27FC236}">
                <a16:creationId xmlns:a16="http://schemas.microsoft.com/office/drawing/2014/main" id="{CDFB0CCB-18A3-4A4B-AEC8-94D6171A4211}"/>
              </a:ext>
            </a:extLst>
          </p:cNvPr>
          <p:cNvSpPr txBox="1"/>
          <p:nvPr/>
        </p:nvSpPr>
        <p:spPr>
          <a:xfrm>
            <a:off x="3030583" y="119641"/>
            <a:ext cx="624160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Eutectic Phase Diagram with Three Crystallographic Phases, Two Cubic and One Hexagonal</a:t>
            </a:r>
          </a:p>
        </p:txBody>
      </p:sp>
      <p:pic>
        <p:nvPicPr>
          <p:cNvPr id="4" name="Picture 3">
            <a:extLst>
              <a:ext uri="{FF2B5EF4-FFF2-40B4-BE49-F238E27FC236}">
                <a16:creationId xmlns:a16="http://schemas.microsoft.com/office/drawing/2014/main" id="{309D9E57-2118-9941-BAB6-5689C7C19AB4}"/>
              </a:ext>
            </a:extLst>
          </p:cNvPr>
          <p:cNvPicPr>
            <a:picLocks noChangeAspect="1"/>
          </p:cNvPicPr>
          <p:nvPr/>
        </p:nvPicPr>
        <p:blipFill>
          <a:blip r:embed="rId3"/>
          <a:stretch>
            <a:fillRect/>
          </a:stretch>
        </p:blipFill>
        <p:spPr>
          <a:xfrm>
            <a:off x="3907157" y="988484"/>
            <a:ext cx="2430934" cy="2210467"/>
          </a:xfrm>
          <a:prstGeom prst="rect">
            <a:avLst/>
          </a:prstGeom>
        </p:spPr>
      </p:pic>
      <p:pic>
        <p:nvPicPr>
          <p:cNvPr id="5" name="Picture 4">
            <a:extLst>
              <a:ext uri="{FF2B5EF4-FFF2-40B4-BE49-F238E27FC236}">
                <a16:creationId xmlns:a16="http://schemas.microsoft.com/office/drawing/2014/main" id="{1118265B-670A-914E-9E1F-EB3500135977}"/>
              </a:ext>
            </a:extLst>
          </p:cNvPr>
          <p:cNvPicPr>
            <a:picLocks noChangeAspect="1"/>
          </p:cNvPicPr>
          <p:nvPr/>
        </p:nvPicPr>
        <p:blipFill>
          <a:blip r:embed="rId4"/>
          <a:stretch>
            <a:fillRect/>
          </a:stretch>
        </p:blipFill>
        <p:spPr>
          <a:xfrm>
            <a:off x="9461134" y="988484"/>
            <a:ext cx="2468795" cy="2210467"/>
          </a:xfrm>
          <a:prstGeom prst="rect">
            <a:avLst/>
          </a:prstGeom>
        </p:spPr>
      </p:pic>
      <p:pic>
        <p:nvPicPr>
          <p:cNvPr id="6" name="Picture 5">
            <a:extLst>
              <a:ext uri="{FF2B5EF4-FFF2-40B4-BE49-F238E27FC236}">
                <a16:creationId xmlns:a16="http://schemas.microsoft.com/office/drawing/2014/main" id="{FF23AAE9-F611-114C-8ADB-9C69621C0F00}"/>
              </a:ext>
            </a:extLst>
          </p:cNvPr>
          <p:cNvPicPr>
            <a:picLocks noChangeAspect="1"/>
          </p:cNvPicPr>
          <p:nvPr/>
        </p:nvPicPr>
        <p:blipFill>
          <a:blip r:embed="rId5"/>
          <a:stretch>
            <a:fillRect/>
          </a:stretch>
        </p:blipFill>
        <p:spPr>
          <a:xfrm>
            <a:off x="8284428" y="3768696"/>
            <a:ext cx="2742544" cy="2478280"/>
          </a:xfrm>
          <a:prstGeom prst="rect">
            <a:avLst/>
          </a:prstGeom>
        </p:spPr>
      </p:pic>
      <p:pic>
        <p:nvPicPr>
          <p:cNvPr id="7" name="Picture 6">
            <a:extLst>
              <a:ext uri="{FF2B5EF4-FFF2-40B4-BE49-F238E27FC236}">
                <a16:creationId xmlns:a16="http://schemas.microsoft.com/office/drawing/2014/main" id="{910DA284-FDB3-D54F-BB6D-0EE47F1A0E3C}"/>
              </a:ext>
            </a:extLst>
          </p:cNvPr>
          <p:cNvPicPr>
            <a:picLocks noChangeAspect="1"/>
          </p:cNvPicPr>
          <p:nvPr/>
        </p:nvPicPr>
        <p:blipFill>
          <a:blip r:embed="rId6"/>
          <a:stretch>
            <a:fillRect/>
          </a:stretch>
        </p:blipFill>
        <p:spPr>
          <a:xfrm>
            <a:off x="4821060" y="3768696"/>
            <a:ext cx="2879369" cy="2478280"/>
          </a:xfrm>
          <a:prstGeom prst="rect">
            <a:avLst/>
          </a:prstGeom>
        </p:spPr>
      </p:pic>
      <p:pic>
        <p:nvPicPr>
          <p:cNvPr id="8" name="Picture 7">
            <a:extLst>
              <a:ext uri="{FF2B5EF4-FFF2-40B4-BE49-F238E27FC236}">
                <a16:creationId xmlns:a16="http://schemas.microsoft.com/office/drawing/2014/main" id="{247C3BF5-46C2-6C42-80F5-59B930895565}"/>
              </a:ext>
            </a:extLst>
          </p:cNvPr>
          <p:cNvPicPr>
            <a:picLocks noChangeAspect="1"/>
          </p:cNvPicPr>
          <p:nvPr/>
        </p:nvPicPr>
        <p:blipFill>
          <a:blip r:embed="rId7"/>
          <a:stretch>
            <a:fillRect/>
          </a:stretch>
        </p:blipFill>
        <p:spPr>
          <a:xfrm>
            <a:off x="6590703" y="929106"/>
            <a:ext cx="2700193" cy="2329221"/>
          </a:xfrm>
          <a:prstGeom prst="rect">
            <a:avLst/>
          </a:prstGeom>
        </p:spPr>
      </p:pic>
      <p:sp>
        <p:nvSpPr>
          <p:cNvPr id="9" name="Slide Number Placeholder 8">
            <a:extLst>
              <a:ext uri="{FF2B5EF4-FFF2-40B4-BE49-F238E27FC236}">
                <a16:creationId xmlns:a16="http://schemas.microsoft.com/office/drawing/2014/main" id="{3FD8E7AC-23C3-8B43-B0AF-8C72F7D26BD3}"/>
              </a:ext>
            </a:extLst>
          </p:cNvPr>
          <p:cNvSpPr>
            <a:spLocks noGrp="1"/>
          </p:cNvSpPr>
          <p:nvPr>
            <p:ph type="sldNum" sz="quarter" idx="12"/>
          </p:nvPr>
        </p:nvSpPr>
        <p:spPr/>
        <p:txBody>
          <a:bodyPr/>
          <a:lstStyle/>
          <a:p>
            <a:fld id="{B42E8C25-AC8F-F245-B538-4941A58602A5}" type="slidenum">
              <a:rPr lang="en-US" smtClean="0"/>
              <a:t>16</a:t>
            </a:fld>
            <a:endParaRPr lang="en-US"/>
          </a:p>
        </p:txBody>
      </p:sp>
    </p:spTree>
    <p:extLst>
      <p:ext uri="{BB962C8B-B14F-4D97-AF65-F5344CB8AC3E}">
        <p14:creationId xmlns:p14="http://schemas.microsoft.com/office/powerpoint/2010/main" val="3910637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32E55D-D103-5045-BAD1-C45BDB5AEB5E}"/>
              </a:ext>
            </a:extLst>
          </p:cNvPr>
          <p:cNvSpPr txBox="1"/>
          <p:nvPr/>
        </p:nvSpPr>
        <p:spPr>
          <a:xfrm>
            <a:off x="3683237" y="333286"/>
            <a:ext cx="485068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Regular Solution Modeling for Phase Diagrams</a:t>
            </a:r>
          </a:p>
        </p:txBody>
      </p:sp>
      <p:pic>
        <p:nvPicPr>
          <p:cNvPr id="3" name="Picture 2">
            <a:extLst>
              <a:ext uri="{FF2B5EF4-FFF2-40B4-BE49-F238E27FC236}">
                <a16:creationId xmlns:a16="http://schemas.microsoft.com/office/drawing/2014/main" id="{C637C623-7B49-5143-BEF0-C5397D3C5496}"/>
              </a:ext>
            </a:extLst>
          </p:cNvPr>
          <p:cNvPicPr>
            <a:picLocks noChangeAspect="1"/>
          </p:cNvPicPr>
          <p:nvPr/>
        </p:nvPicPr>
        <p:blipFill>
          <a:blip r:embed="rId2"/>
          <a:stretch>
            <a:fillRect/>
          </a:stretch>
        </p:blipFill>
        <p:spPr>
          <a:xfrm>
            <a:off x="2659582" y="1040865"/>
            <a:ext cx="2399529" cy="611853"/>
          </a:xfrm>
          <a:prstGeom prst="rect">
            <a:avLst/>
          </a:prstGeom>
        </p:spPr>
      </p:pic>
      <p:pic>
        <p:nvPicPr>
          <p:cNvPr id="4" name="Picture 3">
            <a:extLst>
              <a:ext uri="{FF2B5EF4-FFF2-40B4-BE49-F238E27FC236}">
                <a16:creationId xmlns:a16="http://schemas.microsoft.com/office/drawing/2014/main" id="{52C13811-26AB-C34E-B468-794DB65ABEF9}"/>
              </a:ext>
            </a:extLst>
          </p:cNvPr>
          <p:cNvPicPr>
            <a:picLocks noChangeAspect="1"/>
          </p:cNvPicPr>
          <p:nvPr/>
        </p:nvPicPr>
        <p:blipFill>
          <a:blip r:embed="rId3"/>
          <a:stretch>
            <a:fillRect/>
          </a:stretch>
        </p:blipFill>
        <p:spPr>
          <a:xfrm>
            <a:off x="5434532" y="1040865"/>
            <a:ext cx="2419053" cy="618323"/>
          </a:xfrm>
          <a:prstGeom prst="rect">
            <a:avLst/>
          </a:prstGeom>
        </p:spPr>
      </p:pic>
      <p:sp>
        <p:nvSpPr>
          <p:cNvPr id="5" name="Rectangle 4">
            <a:extLst>
              <a:ext uri="{FF2B5EF4-FFF2-40B4-BE49-F238E27FC236}">
                <a16:creationId xmlns:a16="http://schemas.microsoft.com/office/drawing/2014/main" id="{5A2E3CBF-EAE2-6847-943C-AD53C2C6828E}"/>
              </a:ext>
            </a:extLst>
          </p:cNvPr>
          <p:cNvSpPr/>
          <p:nvPr/>
        </p:nvSpPr>
        <p:spPr>
          <a:xfrm>
            <a:off x="2582670" y="1820433"/>
            <a:ext cx="7172770" cy="1477328"/>
          </a:xfrm>
          <a:prstGeom prst="rect">
            <a:avLst/>
          </a:prstGeom>
        </p:spPr>
        <p:txBody>
          <a:bodyPr wrap="square">
            <a:spAutoFit/>
          </a:bodyPr>
          <a:lstStyle/>
          <a:p>
            <a:r>
              <a:rPr lang="en-US" dirty="0"/>
              <a:t>G</a:t>
            </a:r>
            <a:r>
              <a:rPr lang="en-US" baseline="30000" dirty="0"/>
              <a:t>E</a:t>
            </a:r>
            <a:r>
              <a:rPr lang="en-US" dirty="0"/>
              <a:t>/RT = </a:t>
            </a:r>
            <a:r>
              <a:rPr lang="en-US" dirty="0" err="1"/>
              <a:t>x</a:t>
            </a:r>
            <a:r>
              <a:rPr lang="en-US" baseline="-25000" dirty="0" err="1"/>
              <a:t>A</a:t>
            </a:r>
            <a:r>
              <a:rPr lang="en-US" dirty="0"/>
              <a:t> ln </a:t>
            </a:r>
            <a:r>
              <a:rPr lang="en-US" dirty="0" err="1">
                <a:latin typeface="Symbol" pitchFamily="2" charset="2"/>
              </a:rPr>
              <a:t>g</a:t>
            </a:r>
            <a:r>
              <a:rPr lang="en-US" baseline="-25000" dirty="0" err="1"/>
              <a:t>A</a:t>
            </a:r>
            <a:r>
              <a:rPr lang="en-US" dirty="0"/>
              <a:t> + </a:t>
            </a:r>
            <a:r>
              <a:rPr lang="en-US" dirty="0" err="1"/>
              <a:t>x</a:t>
            </a:r>
            <a:r>
              <a:rPr lang="en-US" baseline="-25000" dirty="0" err="1"/>
              <a:t>B</a:t>
            </a:r>
            <a:r>
              <a:rPr lang="en-US" dirty="0"/>
              <a:t> ln </a:t>
            </a:r>
            <a:r>
              <a:rPr lang="en-US" dirty="0" err="1">
                <a:latin typeface="Symbol" pitchFamily="2" charset="2"/>
              </a:rPr>
              <a:t>g</a:t>
            </a:r>
            <a:r>
              <a:rPr lang="en-US" baseline="-25000" dirty="0" err="1"/>
              <a:t>B</a:t>
            </a:r>
            <a:r>
              <a:rPr lang="en-US" dirty="0"/>
              <a:t>    </a:t>
            </a:r>
            <a:r>
              <a:rPr lang="en-US" b="1" dirty="0"/>
              <a:t>Generic expression using activity coefficient</a:t>
            </a:r>
          </a:p>
          <a:p>
            <a:r>
              <a:rPr lang="en-US" dirty="0"/>
              <a:t>G</a:t>
            </a:r>
            <a:r>
              <a:rPr lang="en-US" baseline="30000" dirty="0"/>
              <a:t>E</a:t>
            </a:r>
            <a:r>
              <a:rPr lang="en-US" dirty="0"/>
              <a:t>/RT = </a:t>
            </a:r>
            <a:r>
              <a:rPr lang="en-US" dirty="0">
                <a:latin typeface="Symbol" pitchFamily="2" charset="2"/>
              </a:rPr>
              <a:t>W</a:t>
            </a:r>
            <a:r>
              <a:rPr lang="en-US" dirty="0"/>
              <a:t> </a:t>
            </a:r>
            <a:r>
              <a:rPr lang="en-US" dirty="0" err="1"/>
              <a:t>x</a:t>
            </a:r>
            <a:r>
              <a:rPr lang="en-US" baseline="-25000" dirty="0" err="1"/>
              <a:t>A</a:t>
            </a:r>
            <a:r>
              <a:rPr lang="en-US" dirty="0"/>
              <a:t> </a:t>
            </a:r>
            <a:r>
              <a:rPr lang="en-US" dirty="0" err="1"/>
              <a:t>x</a:t>
            </a:r>
            <a:r>
              <a:rPr lang="en-US" baseline="-25000" dirty="0" err="1"/>
              <a:t>B</a:t>
            </a:r>
            <a:r>
              <a:rPr lang="en-US" dirty="0"/>
              <a:t>   </a:t>
            </a:r>
            <a:r>
              <a:rPr lang="en-US" b="1" dirty="0"/>
              <a:t>Hildebrand Regular Solution expression</a:t>
            </a:r>
          </a:p>
          <a:p>
            <a:pPr algn="ctr"/>
            <a:r>
              <a:rPr lang="en-US" b="1" dirty="0"/>
              <a:t>Two unknowns &amp; Two equations:</a:t>
            </a:r>
          </a:p>
          <a:p>
            <a:r>
              <a:rPr lang="en-US" dirty="0"/>
              <a:t>We found that a solution of </a:t>
            </a:r>
            <a:r>
              <a:rPr lang="en-US" b="1" dirty="0"/>
              <a:t>RT</a:t>
            </a:r>
            <a:r>
              <a:rPr lang="en-US" dirty="0"/>
              <a:t> </a:t>
            </a:r>
            <a:r>
              <a:rPr lang="en-US" b="1" dirty="0"/>
              <a:t>ln </a:t>
            </a:r>
            <a:r>
              <a:rPr lang="en-US" b="1" dirty="0" err="1">
                <a:latin typeface="Symbol" pitchFamily="2" charset="2"/>
              </a:rPr>
              <a:t>g</a:t>
            </a:r>
            <a:r>
              <a:rPr lang="en-US" b="1" baseline="-25000" dirty="0" err="1"/>
              <a:t>A</a:t>
            </a:r>
            <a:r>
              <a:rPr lang="en-US" b="1" dirty="0"/>
              <a:t> = </a:t>
            </a:r>
            <a:r>
              <a:rPr lang="en-US" b="1" dirty="0">
                <a:latin typeface="Symbol" pitchFamily="2" charset="2"/>
              </a:rPr>
              <a:t>W</a:t>
            </a:r>
            <a:r>
              <a:rPr lang="en-US" b="1" dirty="0"/>
              <a:t> x</a:t>
            </a:r>
            <a:r>
              <a:rPr lang="en-US" b="1" baseline="-25000" dirty="0"/>
              <a:t>B</a:t>
            </a:r>
            <a:r>
              <a:rPr lang="en-US" b="1" baseline="30000" dirty="0"/>
              <a:t>2</a:t>
            </a:r>
            <a:r>
              <a:rPr lang="en-US" b="1" dirty="0"/>
              <a:t>  </a:t>
            </a:r>
            <a:r>
              <a:rPr lang="en-US" dirty="0"/>
              <a:t>and</a:t>
            </a:r>
            <a:r>
              <a:rPr lang="en-US" b="1" dirty="0"/>
              <a:t> RT ln </a:t>
            </a:r>
            <a:r>
              <a:rPr lang="en-US" b="1" dirty="0" err="1">
                <a:latin typeface="Symbol" pitchFamily="2" charset="2"/>
              </a:rPr>
              <a:t>g</a:t>
            </a:r>
            <a:r>
              <a:rPr lang="en-US" b="1" baseline="-25000" dirty="0" err="1"/>
              <a:t>B</a:t>
            </a:r>
            <a:r>
              <a:rPr lang="en-US" b="1" dirty="0"/>
              <a:t> = </a:t>
            </a:r>
            <a:r>
              <a:rPr lang="en-US" b="1" dirty="0">
                <a:latin typeface="Symbol" pitchFamily="2" charset="2"/>
              </a:rPr>
              <a:t>W</a:t>
            </a:r>
            <a:r>
              <a:rPr lang="en-US" b="1" dirty="0"/>
              <a:t> x</a:t>
            </a:r>
            <a:r>
              <a:rPr lang="en-US" b="1" baseline="-25000" dirty="0"/>
              <a:t>A</a:t>
            </a:r>
            <a:r>
              <a:rPr lang="en-US" b="1" baseline="30000" dirty="0"/>
              <a:t>2</a:t>
            </a:r>
            <a:r>
              <a:rPr lang="en-US" b="1" dirty="0"/>
              <a:t> </a:t>
            </a:r>
            <a:r>
              <a:rPr lang="en-US" dirty="0"/>
              <a:t>worked</a:t>
            </a:r>
          </a:p>
          <a:p>
            <a:endParaRPr lang="en-US" dirty="0"/>
          </a:p>
        </p:txBody>
      </p:sp>
      <p:pic>
        <p:nvPicPr>
          <p:cNvPr id="6" name="Picture 5">
            <a:extLst>
              <a:ext uri="{FF2B5EF4-FFF2-40B4-BE49-F238E27FC236}">
                <a16:creationId xmlns:a16="http://schemas.microsoft.com/office/drawing/2014/main" id="{2405D4A5-AAFE-F840-9655-1A0A6BF195FF}"/>
              </a:ext>
            </a:extLst>
          </p:cNvPr>
          <p:cNvPicPr>
            <a:picLocks noChangeAspect="1"/>
          </p:cNvPicPr>
          <p:nvPr/>
        </p:nvPicPr>
        <p:blipFill>
          <a:blip r:embed="rId4"/>
          <a:stretch>
            <a:fillRect/>
          </a:stretch>
        </p:blipFill>
        <p:spPr>
          <a:xfrm>
            <a:off x="3127761" y="3169179"/>
            <a:ext cx="5104272" cy="515110"/>
          </a:xfrm>
          <a:prstGeom prst="rect">
            <a:avLst/>
          </a:prstGeom>
        </p:spPr>
      </p:pic>
      <p:pic>
        <p:nvPicPr>
          <p:cNvPr id="7" name="Picture 6">
            <a:extLst>
              <a:ext uri="{FF2B5EF4-FFF2-40B4-BE49-F238E27FC236}">
                <a16:creationId xmlns:a16="http://schemas.microsoft.com/office/drawing/2014/main" id="{F9CF4B78-1783-534E-96AD-39D7BA3B4D8A}"/>
              </a:ext>
            </a:extLst>
          </p:cNvPr>
          <p:cNvPicPr>
            <a:picLocks noChangeAspect="1"/>
          </p:cNvPicPr>
          <p:nvPr/>
        </p:nvPicPr>
        <p:blipFill>
          <a:blip r:embed="rId5"/>
          <a:stretch>
            <a:fillRect/>
          </a:stretch>
        </p:blipFill>
        <p:spPr>
          <a:xfrm>
            <a:off x="3190132" y="3823327"/>
            <a:ext cx="4971101" cy="590022"/>
          </a:xfrm>
          <a:prstGeom prst="rect">
            <a:avLst/>
          </a:prstGeom>
        </p:spPr>
      </p:pic>
      <p:sp>
        <p:nvSpPr>
          <p:cNvPr id="8" name="Rectangle 7">
            <a:extLst>
              <a:ext uri="{FF2B5EF4-FFF2-40B4-BE49-F238E27FC236}">
                <a16:creationId xmlns:a16="http://schemas.microsoft.com/office/drawing/2014/main" id="{39FF89B6-174B-2A47-BB1B-AD5A8D4021DA}"/>
              </a:ext>
            </a:extLst>
          </p:cNvPr>
          <p:cNvSpPr/>
          <p:nvPr/>
        </p:nvSpPr>
        <p:spPr>
          <a:xfrm>
            <a:off x="3936636" y="4506956"/>
            <a:ext cx="5021888" cy="923330"/>
          </a:xfrm>
          <a:prstGeom prst="rect">
            <a:avLst/>
          </a:prstGeom>
        </p:spPr>
        <p:txBody>
          <a:bodyPr wrap="none">
            <a:spAutoFit/>
          </a:bodyPr>
          <a:lstStyle/>
          <a:p>
            <a:r>
              <a:rPr lang="en-US" b="1" dirty="0"/>
              <a:t>Two unknowns, </a:t>
            </a:r>
            <a:r>
              <a:rPr lang="en-US" b="1" dirty="0" err="1"/>
              <a:t>x</a:t>
            </a:r>
            <a:r>
              <a:rPr lang="en-US" b="1" baseline="-25000" dirty="0" err="1"/>
              <a:t>B</a:t>
            </a:r>
            <a:r>
              <a:rPr lang="en-US" b="1" baseline="30000" dirty="0" err="1"/>
              <a:t>SS</a:t>
            </a:r>
            <a:r>
              <a:rPr lang="en-US" b="1" dirty="0"/>
              <a:t>, </a:t>
            </a:r>
            <a:r>
              <a:rPr lang="en-US" b="1" dirty="0" err="1"/>
              <a:t>x</a:t>
            </a:r>
            <a:r>
              <a:rPr lang="en-US" b="1" baseline="-25000" dirty="0" err="1"/>
              <a:t>B</a:t>
            </a:r>
            <a:r>
              <a:rPr lang="en-US" b="1" baseline="30000" dirty="0" err="1"/>
              <a:t>liq</a:t>
            </a:r>
            <a:r>
              <a:rPr lang="en-US" b="1" baseline="30000" dirty="0"/>
              <a:t> </a:t>
            </a:r>
            <a:r>
              <a:rPr lang="en-US" b="1" dirty="0"/>
              <a:t>&amp; Two equations</a:t>
            </a:r>
          </a:p>
          <a:p>
            <a:r>
              <a:rPr lang="en-US" b="1" dirty="0"/>
              <a:t>Solve numerically</a:t>
            </a:r>
          </a:p>
          <a:p>
            <a:r>
              <a:rPr lang="en-US" b="1" dirty="0"/>
              <a:t>Generate Phase diagram since </a:t>
            </a:r>
            <a:r>
              <a:rPr lang="en-US" b="1" dirty="0">
                <a:latin typeface="Symbol" pitchFamily="2" charset="2"/>
              </a:rPr>
              <a:t>D</a:t>
            </a:r>
            <a:r>
              <a:rPr lang="en-US" b="1" dirty="0"/>
              <a:t>µ is a function of T</a:t>
            </a:r>
            <a:endParaRPr lang="en-US" dirty="0"/>
          </a:p>
        </p:txBody>
      </p:sp>
      <p:pic>
        <p:nvPicPr>
          <p:cNvPr id="9" name="Picture 8">
            <a:extLst>
              <a:ext uri="{FF2B5EF4-FFF2-40B4-BE49-F238E27FC236}">
                <a16:creationId xmlns:a16="http://schemas.microsoft.com/office/drawing/2014/main" id="{BA9809BB-4353-324C-AFAD-49C8CBC1199C}"/>
              </a:ext>
            </a:extLst>
          </p:cNvPr>
          <p:cNvPicPr>
            <a:picLocks noChangeAspect="1"/>
          </p:cNvPicPr>
          <p:nvPr/>
        </p:nvPicPr>
        <p:blipFill>
          <a:blip r:embed="rId6"/>
          <a:stretch>
            <a:fillRect/>
          </a:stretch>
        </p:blipFill>
        <p:spPr>
          <a:xfrm>
            <a:off x="6819010" y="5485280"/>
            <a:ext cx="3196661" cy="485377"/>
          </a:xfrm>
          <a:prstGeom prst="rect">
            <a:avLst/>
          </a:prstGeom>
        </p:spPr>
      </p:pic>
      <p:sp>
        <p:nvSpPr>
          <p:cNvPr id="10" name="Rectangle 9">
            <a:extLst>
              <a:ext uri="{FF2B5EF4-FFF2-40B4-BE49-F238E27FC236}">
                <a16:creationId xmlns:a16="http://schemas.microsoft.com/office/drawing/2014/main" id="{D277CA71-20B8-2E43-9A1C-0297CC0F49BC}"/>
              </a:ext>
            </a:extLst>
          </p:cNvPr>
          <p:cNvSpPr/>
          <p:nvPr/>
        </p:nvSpPr>
        <p:spPr>
          <a:xfrm>
            <a:off x="3683237" y="5960067"/>
            <a:ext cx="4349460" cy="369332"/>
          </a:xfrm>
          <a:prstGeom prst="rect">
            <a:avLst/>
          </a:prstGeom>
        </p:spPr>
        <p:txBody>
          <a:bodyPr wrap="none">
            <a:spAutoFit/>
          </a:bodyPr>
          <a:lstStyle/>
          <a:p>
            <a:r>
              <a:rPr lang="en-US" dirty="0"/>
              <a:t>Positive </a:t>
            </a:r>
            <a:r>
              <a:rPr lang="en-US" dirty="0">
                <a:latin typeface="Symbol" pitchFamily="2" charset="2"/>
              </a:rPr>
              <a:t>W</a:t>
            </a:r>
            <a:r>
              <a:rPr lang="en-US" dirty="0"/>
              <a:t> is necessary for phase separation</a:t>
            </a:r>
            <a:r>
              <a:rPr lang="en-US" b="1" dirty="0"/>
              <a:t> </a:t>
            </a:r>
            <a:endParaRPr lang="en-US" dirty="0"/>
          </a:p>
        </p:txBody>
      </p:sp>
      <p:sp>
        <p:nvSpPr>
          <p:cNvPr id="11" name="Rectangle 10">
            <a:extLst>
              <a:ext uri="{FF2B5EF4-FFF2-40B4-BE49-F238E27FC236}">
                <a16:creationId xmlns:a16="http://schemas.microsoft.com/office/drawing/2014/main" id="{EE4F815F-19C3-874E-B180-923B45FC230D}"/>
              </a:ext>
            </a:extLst>
          </p:cNvPr>
          <p:cNvSpPr/>
          <p:nvPr/>
        </p:nvSpPr>
        <p:spPr>
          <a:xfrm>
            <a:off x="5675682" y="6260778"/>
            <a:ext cx="3723455" cy="369332"/>
          </a:xfrm>
          <a:prstGeom prst="rect">
            <a:avLst/>
          </a:prstGeom>
        </p:spPr>
        <p:txBody>
          <a:bodyPr wrap="none">
            <a:spAutoFit/>
          </a:bodyPr>
          <a:lstStyle/>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dirty="0"/>
          </a:p>
        </p:txBody>
      </p:sp>
      <p:sp>
        <p:nvSpPr>
          <p:cNvPr id="12" name="Slide Number Placeholder 11">
            <a:extLst>
              <a:ext uri="{FF2B5EF4-FFF2-40B4-BE49-F238E27FC236}">
                <a16:creationId xmlns:a16="http://schemas.microsoft.com/office/drawing/2014/main" id="{A58C434D-9CE3-CA4D-B776-500ABB39C0B7}"/>
              </a:ext>
            </a:extLst>
          </p:cNvPr>
          <p:cNvSpPr>
            <a:spLocks noGrp="1"/>
          </p:cNvSpPr>
          <p:nvPr>
            <p:ph type="sldNum" sz="quarter" idx="12"/>
          </p:nvPr>
        </p:nvSpPr>
        <p:spPr/>
        <p:txBody>
          <a:bodyPr/>
          <a:lstStyle/>
          <a:p>
            <a:fld id="{B42E8C25-AC8F-F245-B538-4941A58602A5}" type="slidenum">
              <a:rPr lang="en-US" smtClean="0"/>
              <a:t>17</a:t>
            </a:fld>
            <a:endParaRPr lang="en-US"/>
          </a:p>
        </p:txBody>
      </p:sp>
      <p:sp>
        <p:nvSpPr>
          <p:cNvPr id="13" name="TextBox 12">
            <a:extLst>
              <a:ext uri="{FF2B5EF4-FFF2-40B4-BE49-F238E27FC236}">
                <a16:creationId xmlns:a16="http://schemas.microsoft.com/office/drawing/2014/main" id="{C43DDC71-9F2B-DB4A-ABB1-3AF185CF1F84}"/>
              </a:ext>
            </a:extLst>
          </p:cNvPr>
          <p:cNvSpPr txBox="1"/>
          <p:nvPr/>
        </p:nvSpPr>
        <p:spPr>
          <a:xfrm>
            <a:off x="9547653" y="3622259"/>
            <a:ext cx="2306595" cy="1477328"/>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Knowing 2 omegas and the temperatures and heats of fusion you can predict the phase diagram</a:t>
            </a:r>
          </a:p>
        </p:txBody>
      </p:sp>
    </p:spTree>
    <p:extLst>
      <p:ext uri="{BB962C8B-B14F-4D97-AF65-F5344CB8AC3E}">
        <p14:creationId xmlns:p14="http://schemas.microsoft.com/office/powerpoint/2010/main" val="4197224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4264D-B17F-5643-8375-7839BCF67ADC}"/>
              </a:ext>
            </a:extLst>
          </p:cNvPr>
          <p:cNvPicPr>
            <a:picLocks noChangeAspect="1"/>
          </p:cNvPicPr>
          <p:nvPr/>
        </p:nvPicPr>
        <p:blipFill>
          <a:blip r:embed="rId2"/>
          <a:stretch>
            <a:fillRect/>
          </a:stretch>
        </p:blipFill>
        <p:spPr>
          <a:xfrm>
            <a:off x="985963" y="0"/>
            <a:ext cx="10220073" cy="6858000"/>
          </a:xfrm>
          <a:prstGeom prst="rect">
            <a:avLst/>
          </a:prstGeom>
        </p:spPr>
      </p:pic>
      <p:sp>
        <p:nvSpPr>
          <p:cNvPr id="3" name="TextBox 2">
            <a:extLst>
              <a:ext uri="{FF2B5EF4-FFF2-40B4-BE49-F238E27FC236}">
                <a16:creationId xmlns:a16="http://schemas.microsoft.com/office/drawing/2014/main" id="{2FEF2A49-3A24-C948-92EA-57C7C2D35297}"/>
              </a:ext>
            </a:extLst>
          </p:cNvPr>
          <p:cNvSpPr txBox="1"/>
          <p:nvPr/>
        </p:nvSpPr>
        <p:spPr>
          <a:xfrm>
            <a:off x="3076486" y="3722705"/>
            <a:ext cx="2409914" cy="830997"/>
          </a:xfrm>
          <a:prstGeom prst="rect">
            <a:avLst/>
          </a:prstGeom>
          <a:noFill/>
        </p:spPr>
        <p:txBody>
          <a:bodyPr wrap="square" rtlCol="0">
            <a:spAutoFit/>
          </a:bodyPr>
          <a:lstStyle/>
          <a:p>
            <a:pPr algn="ctr"/>
            <a:r>
              <a:rPr lang="en-US" sz="1600" b="1" dirty="0"/>
              <a:t>Two Different Crystallographic</a:t>
            </a:r>
          </a:p>
          <a:p>
            <a:pPr algn="ctr"/>
            <a:r>
              <a:rPr lang="en-US" sz="1600" b="1" dirty="0"/>
              <a:t>Phases at Equilibrium</a:t>
            </a:r>
          </a:p>
        </p:txBody>
      </p:sp>
      <p:sp>
        <p:nvSpPr>
          <p:cNvPr id="4" name="TextBox 3">
            <a:extLst>
              <a:ext uri="{FF2B5EF4-FFF2-40B4-BE49-F238E27FC236}">
                <a16:creationId xmlns:a16="http://schemas.microsoft.com/office/drawing/2014/main" id="{6F30EDA2-4C77-3848-B0B4-68EF9162C621}"/>
              </a:ext>
            </a:extLst>
          </p:cNvPr>
          <p:cNvSpPr txBox="1"/>
          <p:nvPr/>
        </p:nvSpPr>
        <p:spPr>
          <a:xfrm>
            <a:off x="2570862" y="285871"/>
            <a:ext cx="1890044" cy="830997"/>
          </a:xfrm>
          <a:prstGeom prst="rect">
            <a:avLst/>
          </a:prstGeom>
          <a:noFill/>
        </p:spPr>
        <p:txBody>
          <a:bodyPr wrap="square" rtlCol="0">
            <a:spAutoFit/>
          </a:bodyPr>
          <a:lstStyle/>
          <a:p>
            <a:pPr algn="ctr"/>
            <a:r>
              <a:rPr lang="en-US" sz="1600" b="1" dirty="0"/>
              <a:t>One Crystallographic</a:t>
            </a:r>
          </a:p>
          <a:p>
            <a:pPr algn="ctr"/>
            <a:r>
              <a:rPr lang="en-US" sz="1600" b="1" dirty="0"/>
              <a:t>Phase</a:t>
            </a:r>
          </a:p>
        </p:txBody>
      </p:sp>
      <p:sp>
        <p:nvSpPr>
          <p:cNvPr id="5" name="Slide Number Placeholder 4">
            <a:extLst>
              <a:ext uri="{FF2B5EF4-FFF2-40B4-BE49-F238E27FC236}">
                <a16:creationId xmlns:a16="http://schemas.microsoft.com/office/drawing/2014/main" id="{00DB89FF-893B-4545-B58D-F2B746C3A053}"/>
              </a:ext>
            </a:extLst>
          </p:cNvPr>
          <p:cNvSpPr>
            <a:spLocks noGrp="1"/>
          </p:cNvSpPr>
          <p:nvPr>
            <p:ph type="sldNum" sz="quarter" idx="12"/>
          </p:nvPr>
        </p:nvSpPr>
        <p:spPr/>
        <p:txBody>
          <a:bodyPr/>
          <a:lstStyle/>
          <a:p>
            <a:fld id="{B42E8C25-AC8F-F245-B538-4941A58602A5}" type="slidenum">
              <a:rPr lang="en-US" smtClean="0"/>
              <a:t>18</a:t>
            </a:fld>
            <a:endParaRPr lang="en-US"/>
          </a:p>
        </p:txBody>
      </p:sp>
      <p:sp>
        <p:nvSpPr>
          <p:cNvPr id="6" name="TextBox 5">
            <a:extLst>
              <a:ext uri="{FF2B5EF4-FFF2-40B4-BE49-F238E27FC236}">
                <a16:creationId xmlns:a16="http://schemas.microsoft.com/office/drawing/2014/main" id="{977449D3-11EF-7642-B240-1CB69CFE9BFA}"/>
              </a:ext>
            </a:extLst>
          </p:cNvPr>
          <p:cNvSpPr txBox="1"/>
          <p:nvPr/>
        </p:nvSpPr>
        <p:spPr>
          <a:xfrm>
            <a:off x="165566" y="2845829"/>
            <a:ext cx="1172867" cy="369332"/>
          </a:xfrm>
          <a:prstGeom prst="rect">
            <a:avLst/>
          </a:prstGeom>
          <a:noFill/>
        </p:spPr>
        <p:txBody>
          <a:bodyPr wrap="square" rtlCol="0">
            <a:spAutoFit/>
          </a:bodyPr>
          <a:lstStyle/>
          <a:p>
            <a:r>
              <a:rPr lang="en-US" dirty="0">
                <a:latin typeface="Symbol" pitchFamily="2" charset="2"/>
              </a:rPr>
              <a:t>g</a:t>
            </a:r>
            <a:r>
              <a:rPr lang="en-US" dirty="0"/>
              <a:t> =&gt; </a:t>
            </a:r>
            <a:r>
              <a:rPr lang="en-US" dirty="0">
                <a:latin typeface="Symbol" pitchFamily="2" charset="2"/>
              </a:rPr>
              <a:t>a + b</a:t>
            </a:r>
          </a:p>
        </p:txBody>
      </p:sp>
    </p:spTree>
    <p:extLst>
      <p:ext uri="{BB962C8B-B14F-4D97-AF65-F5344CB8AC3E}">
        <p14:creationId xmlns:p14="http://schemas.microsoft.com/office/powerpoint/2010/main" val="134549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EEE27-86F4-104C-9A04-BCA5072DC0DE}"/>
              </a:ext>
            </a:extLst>
          </p:cNvPr>
          <p:cNvPicPr>
            <a:picLocks noChangeAspect="1"/>
          </p:cNvPicPr>
          <p:nvPr/>
        </p:nvPicPr>
        <p:blipFill>
          <a:blip r:embed="rId2"/>
          <a:stretch>
            <a:fillRect/>
          </a:stretch>
        </p:blipFill>
        <p:spPr>
          <a:xfrm>
            <a:off x="277755" y="4660924"/>
            <a:ext cx="4207142" cy="660626"/>
          </a:xfrm>
          <a:prstGeom prst="rect">
            <a:avLst/>
          </a:prstGeom>
        </p:spPr>
      </p:pic>
      <p:pic>
        <p:nvPicPr>
          <p:cNvPr id="3" name="Picture 2">
            <a:extLst>
              <a:ext uri="{FF2B5EF4-FFF2-40B4-BE49-F238E27FC236}">
                <a16:creationId xmlns:a16="http://schemas.microsoft.com/office/drawing/2014/main" id="{7320AC8A-5CBA-D849-9359-0E441E675F8F}"/>
              </a:ext>
            </a:extLst>
          </p:cNvPr>
          <p:cNvPicPr>
            <a:picLocks noChangeAspect="1"/>
          </p:cNvPicPr>
          <p:nvPr/>
        </p:nvPicPr>
        <p:blipFill>
          <a:blip r:embed="rId3"/>
          <a:stretch>
            <a:fillRect/>
          </a:stretch>
        </p:blipFill>
        <p:spPr>
          <a:xfrm>
            <a:off x="1336663" y="5321550"/>
            <a:ext cx="1695450" cy="689018"/>
          </a:xfrm>
          <a:prstGeom prst="rect">
            <a:avLst/>
          </a:prstGeom>
        </p:spPr>
      </p:pic>
      <p:sp>
        <p:nvSpPr>
          <p:cNvPr id="6" name="TextBox 5">
            <a:extLst>
              <a:ext uri="{FF2B5EF4-FFF2-40B4-BE49-F238E27FC236}">
                <a16:creationId xmlns:a16="http://schemas.microsoft.com/office/drawing/2014/main" id="{2C736209-4215-514B-A4CD-BBF804E70FEE}"/>
              </a:ext>
            </a:extLst>
          </p:cNvPr>
          <p:cNvSpPr txBox="1"/>
          <p:nvPr/>
        </p:nvSpPr>
        <p:spPr>
          <a:xfrm>
            <a:off x="3681592" y="198493"/>
            <a:ext cx="5640903" cy="369332"/>
          </a:xfrm>
          <a:prstGeom prst="rect">
            <a:avLst/>
          </a:prstGeom>
          <a:noFill/>
        </p:spPr>
        <p:txBody>
          <a:bodyPr wrap="none" rtlCol="0">
            <a:spAutoFit/>
          </a:bodyPr>
          <a:lstStyle/>
          <a:p>
            <a:r>
              <a:rPr lang="en-US" b="1" dirty="0" err="1"/>
              <a:t>Polyvinylmethyl</a:t>
            </a:r>
            <a:r>
              <a:rPr lang="en-US" b="1" dirty="0"/>
              <a:t> Ether/Polystyrene (LCST Phase behavior)</a:t>
            </a:r>
          </a:p>
        </p:txBody>
      </p:sp>
      <p:pic>
        <p:nvPicPr>
          <p:cNvPr id="7" name="Picture 6">
            <a:extLst>
              <a:ext uri="{FF2B5EF4-FFF2-40B4-BE49-F238E27FC236}">
                <a16:creationId xmlns:a16="http://schemas.microsoft.com/office/drawing/2014/main" id="{4627BFB9-DDE3-604A-82E8-B4D0693B2990}"/>
              </a:ext>
            </a:extLst>
          </p:cNvPr>
          <p:cNvPicPr>
            <a:picLocks noChangeAspect="1"/>
          </p:cNvPicPr>
          <p:nvPr/>
        </p:nvPicPr>
        <p:blipFill>
          <a:blip r:embed="rId4"/>
          <a:stretch>
            <a:fillRect/>
          </a:stretch>
        </p:blipFill>
        <p:spPr>
          <a:xfrm>
            <a:off x="8450406" y="1239137"/>
            <a:ext cx="2996266" cy="4082413"/>
          </a:xfrm>
          <a:prstGeom prst="rect">
            <a:avLst/>
          </a:prstGeom>
        </p:spPr>
      </p:pic>
      <p:sp>
        <p:nvSpPr>
          <p:cNvPr id="8" name="Rectangle 7">
            <a:extLst>
              <a:ext uri="{FF2B5EF4-FFF2-40B4-BE49-F238E27FC236}">
                <a16:creationId xmlns:a16="http://schemas.microsoft.com/office/drawing/2014/main" id="{B85A7D9D-858C-0349-8379-747C4BC1D5B3}"/>
              </a:ext>
            </a:extLst>
          </p:cNvPr>
          <p:cNvSpPr/>
          <p:nvPr/>
        </p:nvSpPr>
        <p:spPr>
          <a:xfrm>
            <a:off x="4628729" y="3953411"/>
            <a:ext cx="3677845" cy="2492990"/>
          </a:xfrm>
          <a:prstGeom prst="rect">
            <a:avLst/>
          </a:prstGeom>
        </p:spPr>
        <p:txBody>
          <a:bodyPr wrap="square">
            <a:spAutoFit/>
          </a:bodyPr>
          <a:lstStyle/>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baseline="-25000" dirty="0"/>
          </a:p>
          <a:p>
            <a:endParaRPr lang="en-US" baseline="-25000" dirty="0"/>
          </a:p>
          <a:p>
            <a:pPr marL="285750" indent="-285750">
              <a:buFont typeface="Symbol" pitchFamily="2" charset="2"/>
              <a:buChar char="W"/>
            </a:pPr>
            <a:r>
              <a:rPr lang="en-US" dirty="0"/>
              <a:t>must have a temperature dependence for UCST</a:t>
            </a:r>
          </a:p>
          <a:p>
            <a:r>
              <a:rPr lang="en-US" dirty="0">
                <a:latin typeface="Symbol" pitchFamily="2" charset="2"/>
              </a:rPr>
              <a:t>W</a:t>
            </a:r>
            <a:r>
              <a:rPr lang="en-US" dirty="0">
                <a:latin typeface="Calibri" panose="020F0502020204030204" pitchFamily="34" charset="0"/>
                <a:cs typeface="Calibri" panose="020F0502020204030204" pitchFamily="34" charset="0"/>
              </a:rPr>
              <a:t> = A + B/T so that it gets smaller with increasing temperature this is a non-combinatorial entropy i.e. ordering on mixing</a:t>
            </a:r>
          </a:p>
        </p:txBody>
      </p:sp>
      <p:sp>
        <p:nvSpPr>
          <p:cNvPr id="9" name="Slide Number Placeholder 8">
            <a:extLst>
              <a:ext uri="{FF2B5EF4-FFF2-40B4-BE49-F238E27FC236}">
                <a16:creationId xmlns:a16="http://schemas.microsoft.com/office/drawing/2014/main" id="{2AB740A0-9FD0-0E42-8DF5-7BF6FEA1C6ED}"/>
              </a:ext>
            </a:extLst>
          </p:cNvPr>
          <p:cNvSpPr>
            <a:spLocks noGrp="1"/>
          </p:cNvSpPr>
          <p:nvPr>
            <p:ph type="sldNum" sz="quarter" idx="12"/>
          </p:nvPr>
        </p:nvSpPr>
        <p:spPr/>
        <p:txBody>
          <a:bodyPr/>
          <a:lstStyle/>
          <a:p>
            <a:fld id="{B42E8C25-AC8F-F245-B538-4941A58602A5}" type="slidenum">
              <a:rPr lang="en-US" smtClean="0"/>
              <a:t>19</a:t>
            </a:fld>
            <a:endParaRPr lang="en-US"/>
          </a:p>
        </p:txBody>
      </p:sp>
      <p:pic>
        <p:nvPicPr>
          <p:cNvPr id="10" name="Picture 9">
            <a:extLst>
              <a:ext uri="{FF2B5EF4-FFF2-40B4-BE49-F238E27FC236}">
                <a16:creationId xmlns:a16="http://schemas.microsoft.com/office/drawing/2014/main" id="{0DD443CF-D948-284F-973E-7B735BC10547}"/>
              </a:ext>
            </a:extLst>
          </p:cNvPr>
          <p:cNvPicPr>
            <a:picLocks noChangeAspect="1"/>
          </p:cNvPicPr>
          <p:nvPr/>
        </p:nvPicPr>
        <p:blipFill>
          <a:blip r:embed="rId5"/>
          <a:stretch>
            <a:fillRect/>
          </a:stretch>
        </p:blipFill>
        <p:spPr>
          <a:xfrm>
            <a:off x="797982" y="103004"/>
            <a:ext cx="1077362" cy="709573"/>
          </a:xfrm>
          <a:prstGeom prst="rect">
            <a:avLst/>
          </a:prstGeom>
        </p:spPr>
      </p:pic>
      <p:pic>
        <p:nvPicPr>
          <p:cNvPr id="11" name="Picture 10">
            <a:extLst>
              <a:ext uri="{FF2B5EF4-FFF2-40B4-BE49-F238E27FC236}">
                <a16:creationId xmlns:a16="http://schemas.microsoft.com/office/drawing/2014/main" id="{72B992CE-69D1-8346-979E-94F4AA653C56}"/>
              </a:ext>
            </a:extLst>
          </p:cNvPr>
          <p:cNvPicPr>
            <a:picLocks noChangeAspect="1"/>
          </p:cNvPicPr>
          <p:nvPr/>
        </p:nvPicPr>
        <p:blipFill>
          <a:blip r:embed="rId6"/>
          <a:stretch>
            <a:fillRect/>
          </a:stretch>
        </p:blipFill>
        <p:spPr>
          <a:xfrm>
            <a:off x="2457214" y="87843"/>
            <a:ext cx="996891" cy="795937"/>
          </a:xfrm>
          <a:prstGeom prst="rect">
            <a:avLst/>
          </a:prstGeom>
        </p:spPr>
      </p:pic>
      <p:grpSp>
        <p:nvGrpSpPr>
          <p:cNvPr id="17" name="Group 16">
            <a:extLst>
              <a:ext uri="{FF2B5EF4-FFF2-40B4-BE49-F238E27FC236}">
                <a16:creationId xmlns:a16="http://schemas.microsoft.com/office/drawing/2014/main" id="{65E2965B-360E-C148-A127-38E028CCCEBC}"/>
              </a:ext>
            </a:extLst>
          </p:cNvPr>
          <p:cNvGrpSpPr/>
          <p:nvPr/>
        </p:nvGrpSpPr>
        <p:grpSpPr>
          <a:xfrm>
            <a:off x="4753824" y="871673"/>
            <a:ext cx="3157217" cy="2867519"/>
            <a:chOff x="4753824" y="871673"/>
            <a:chExt cx="3157217" cy="2867519"/>
          </a:xfrm>
        </p:grpSpPr>
        <p:pic>
          <p:nvPicPr>
            <p:cNvPr id="5" name="Picture 4">
              <a:extLst>
                <a:ext uri="{FF2B5EF4-FFF2-40B4-BE49-F238E27FC236}">
                  <a16:creationId xmlns:a16="http://schemas.microsoft.com/office/drawing/2014/main" id="{27A84A2D-3672-494F-B1A4-573CDD6D75C1}"/>
                </a:ext>
              </a:extLst>
            </p:cNvPr>
            <p:cNvPicPr>
              <a:picLocks noChangeAspect="1"/>
            </p:cNvPicPr>
            <p:nvPr/>
          </p:nvPicPr>
          <p:blipFill>
            <a:blip r:embed="rId7"/>
            <a:stretch>
              <a:fillRect/>
            </a:stretch>
          </p:blipFill>
          <p:spPr>
            <a:xfrm>
              <a:off x="4753824" y="871673"/>
              <a:ext cx="3157217" cy="2867519"/>
            </a:xfrm>
            <a:prstGeom prst="rect">
              <a:avLst/>
            </a:prstGeom>
          </p:spPr>
        </p:pic>
        <p:sp>
          <p:nvSpPr>
            <p:cNvPr id="12" name="TextBox 11">
              <a:extLst>
                <a:ext uri="{FF2B5EF4-FFF2-40B4-BE49-F238E27FC236}">
                  <a16:creationId xmlns:a16="http://schemas.microsoft.com/office/drawing/2014/main" id="{EE52AE25-6B39-2848-8845-3C2178DC44D5}"/>
                </a:ext>
              </a:extLst>
            </p:cNvPr>
            <p:cNvSpPr txBox="1"/>
            <p:nvPr/>
          </p:nvSpPr>
          <p:spPr>
            <a:xfrm>
              <a:off x="5623133" y="1794617"/>
              <a:ext cx="928459" cy="369332"/>
            </a:xfrm>
            <a:prstGeom prst="rect">
              <a:avLst/>
            </a:prstGeom>
            <a:noFill/>
          </p:spPr>
          <p:txBody>
            <a:bodyPr wrap="none" rtlCol="0">
              <a:spAutoFit/>
            </a:bodyPr>
            <a:lstStyle/>
            <a:p>
              <a:r>
                <a:rPr lang="en-US" dirty="0"/>
                <a:t>2-Phase</a:t>
              </a:r>
            </a:p>
          </p:txBody>
        </p:sp>
        <p:sp>
          <p:nvSpPr>
            <p:cNvPr id="13" name="TextBox 12">
              <a:extLst>
                <a:ext uri="{FF2B5EF4-FFF2-40B4-BE49-F238E27FC236}">
                  <a16:creationId xmlns:a16="http://schemas.microsoft.com/office/drawing/2014/main" id="{62693C5E-2F8A-2F4A-B51A-6D61F8AA2840}"/>
                </a:ext>
              </a:extLst>
            </p:cNvPr>
            <p:cNvSpPr txBox="1"/>
            <p:nvPr/>
          </p:nvSpPr>
          <p:spPr>
            <a:xfrm>
              <a:off x="6351012" y="2766904"/>
              <a:ext cx="1351652" cy="369332"/>
            </a:xfrm>
            <a:prstGeom prst="rect">
              <a:avLst/>
            </a:prstGeom>
            <a:noFill/>
          </p:spPr>
          <p:txBody>
            <a:bodyPr wrap="none" rtlCol="0">
              <a:spAutoFit/>
            </a:bodyPr>
            <a:lstStyle/>
            <a:p>
              <a:r>
                <a:rPr lang="en-US" dirty="0"/>
                <a:t>Single Phase</a:t>
              </a:r>
            </a:p>
          </p:txBody>
        </p:sp>
      </p:grpSp>
      <p:grpSp>
        <p:nvGrpSpPr>
          <p:cNvPr id="16" name="Group 15">
            <a:extLst>
              <a:ext uri="{FF2B5EF4-FFF2-40B4-BE49-F238E27FC236}">
                <a16:creationId xmlns:a16="http://schemas.microsoft.com/office/drawing/2014/main" id="{333E8FA6-EBF9-354D-8F0D-42D3D1986A54}"/>
              </a:ext>
            </a:extLst>
          </p:cNvPr>
          <p:cNvGrpSpPr/>
          <p:nvPr/>
        </p:nvGrpSpPr>
        <p:grpSpPr>
          <a:xfrm>
            <a:off x="410794" y="954983"/>
            <a:ext cx="4092840" cy="2853962"/>
            <a:chOff x="410794" y="954983"/>
            <a:chExt cx="4092840" cy="2853962"/>
          </a:xfrm>
        </p:grpSpPr>
        <p:pic>
          <p:nvPicPr>
            <p:cNvPr id="4" name="Picture 3">
              <a:extLst>
                <a:ext uri="{FF2B5EF4-FFF2-40B4-BE49-F238E27FC236}">
                  <a16:creationId xmlns:a16="http://schemas.microsoft.com/office/drawing/2014/main" id="{362189D9-00E5-6442-84B6-87D53A9A5DB2}"/>
                </a:ext>
              </a:extLst>
            </p:cNvPr>
            <p:cNvPicPr>
              <a:picLocks noChangeAspect="1"/>
            </p:cNvPicPr>
            <p:nvPr/>
          </p:nvPicPr>
          <p:blipFill>
            <a:blip r:embed="rId8"/>
            <a:stretch>
              <a:fillRect/>
            </a:stretch>
          </p:blipFill>
          <p:spPr>
            <a:xfrm>
              <a:off x="410794" y="954983"/>
              <a:ext cx="4092840" cy="2853962"/>
            </a:xfrm>
            <a:prstGeom prst="rect">
              <a:avLst/>
            </a:prstGeom>
          </p:spPr>
        </p:pic>
        <p:sp>
          <p:nvSpPr>
            <p:cNvPr id="14" name="TextBox 13">
              <a:extLst>
                <a:ext uri="{FF2B5EF4-FFF2-40B4-BE49-F238E27FC236}">
                  <a16:creationId xmlns:a16="http://schemas.microsoft.com/office/drawing/2014/main" id="{970E3946-A19E-8C4C-98FD-9690052B115C}"/>
                </a:ext>
              </a:extLst>
            </p:cNvPr>
            <p:cNvSpPr txBox="1"/>
            <p:nvPr/>
          </p:nvSpPr>
          <p:spPr>
            <a:xfrm>
              <a:off x="2666496" y="1564769"/>
              <a:ext cx="928459" cy="369332"/>
            </a:xfrm>
            <a:prstGeom prst="rect">
              <a:avLst/>
            </a:prstGeom>
            <a:noFill/>
          </p:spPr>
          <p:txBody>
            <a:bodyPr wrap="none" rtlCol="0">
              <a:spAutoFit/>
            </a:bodyPr>
            <a:lstStyle/>
            <a:p>
              <a:r>
                <a:rPr lang="en-US" dirty="0"/>
                <a:t>2-Phase</a:t>
              </a:r>
            </a:p>
          </p:txBody>
        </p:sp>
        <p:sp>
          <p:nvSpPr>
            <p:cNvPr id="15" name="TextBox 14">
              <a:extLst>
                <a:ext uri="{FF2B5EF4-FFF2-40B4-BE49-F238E27FC236}">
                  <a16:creationId xmlns:a16="http://schemas.microsoft.com/office/drawing/2014/main" id="{F3C72AFC-FE96-014F-957D-4E1EAFA85247}"/>
                </a:ext>
              </a:extLst>
            </p:cNvPr>
            <p:cNvSpPr txBox="1"/>
            <p:nvPr/>
          </p:nvSpPr>
          <p:spPr>
            <a:xfrm>
              <a:off x="2184388" y="2617605"/>
              <a:ext cx="1351652" cy="369332"/>
            </a:xfrm>
            <a:prstGeom prst="rect">
              <a:avLst/>
            </a:prstGeom>
            <a:noFill/>
          </p:spPr>
          <p:txBody>
            <a:bodyPr wrap="none" rtlCol="0">
              <a:spAutoFit/>
            </a:bodyPr>
            <a:lstStyle/>
            <a:p>
              <a:r>
                <a:rPr lang="en-US" dirty="0"/>
                <a:t>Single Phase</a:t>
              </a:r>
            </a:p>
          </p:txBody>
        </p:sp>
      </p:grpSp>
    </p:spTree>
    <p:extLst>
      <p:ext uri="{BB962C8B-B14F-4D97-AF65-F5344CB8AC3E}">
        <p14:creationId xmlns:p14="http://schemas.microsoft.com/office/powerpoint/2010/main" val="3556133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DE3288-8A3F-2443-8AA7-D6A6ED6546D6}"/>
              </a:ext>
            </a:extLst>
          </p:cNvPr>
          <p:cNvSpPr>
            <a:spLocks noGrp="1"/>
          </p:cNvSpPr>
          <p:nvPr>
            <p:ph type="sldNum" sz="quarter" idx="12"/>
          </p:nvPr>
        </p:nvSpPr>
        <p:spPr/>
        <p:txBody>
          <a:bodyPr/>
          <a:lstStyle/>
          <a:p>
            <a:fld id="{B42E8C25-AC8F-F245-B538-4941A58602A5}" type="slidenum">
              <a:rPr lang="en-US" smtClean="0"/>
              <a:t>2</a:t>
            </a:fld>
            <a:endParaRPr lang="en-US"/>
          </a:p>
        </p:txBody>
      </p:sp>
      <p:pic>
        <p:nvPicPr>
          <p:cNvPr id="5" name="Picture 4">
            <a:hlinkClick r:id="rId2"/>
            <a:extLst>
              <a:ext uri="{FF2B5EF4-FFF2-40B4-BE49-F238E27FC236}">
                <a16:creationId xmlns:a16="http://schemas.microsoft.com/office/drawing/2014/main" id="{84C4519E-E92C-5E4F-A5FA-9B3F3786B03B}"/>
              </a:ext>
            </a:extLst>
          </p:cNvPr>
          <p:cNvPicPr>
            <a:picLocks noChangeAspect="1"/>
          </p:cNvPicPr>
          <p:nvPr/>
        </p:nvPicPr>
        <p:blipFill>
          <a:blip r:embed="rId3"/>
          <a:stretch>
            <a:fillRect/>
          </a:stretch>
        </p:blipFill>
        <p:spPr>
          <a:xfrm>
            <a:off x="2144681" y="855023"/>
            <a:ext cx="7392194" cy="5196790"/>
          </a:xfrm>
          <a:prstGeom prst="rect">
            <a:avLst/>
          </a:prstGeom>
        </p:spPr>
      </p:pic>
      <p:sp>
        <p:nvSpPr>
          <p:cNvPr id="6" name="TextBox 5">
            <a:extLst>
              <a:ext uri="{FF2B5EF4-FFF2-40B4-BE49-F238E27FC236}">
                <a16:creationId xmlns:a16="http://schemas.microsoft.com/office/drawing/2014/main" id="{A9304498-BF9D-524D-94DC-CAACEB5C270F}"/>
              </a:ext>
            </a:extLst>
          </p:cNvPr>
          <p:cNvSpPr txBox="1"/>
          <p:nvPr/>
        </p:nvSpPr>
        <p:spPr>
          <a:xfrm>
            <a:off x="4108862" y="285008"/>
            <a:ext cx="425853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hlinkClick r:id="rId2"/>
              </a:rPr>
              <a:t>From Thermo-</a:t>
            </a:r>
            <a:r>
              <a:rPr lang="en-US" dirty="0" err="1">
                <a:latin typeface="Times New Roman" panose="02020603050405020304" pitchFamily="18" charset="0"/>
                <a:cs typeface="Times New Roman" panose="02020603050405020304" pitchFamily="18" charset="0"/>
                <a:hlinkClick r:id="rId2"/>
              </a:rPr>
              <a:t>Calc</a:t>
            </a:r>
            <a:r>
              <a:rPr lang="en-US" dirty="0">
                <a:latin typeface="Times New Roman" panose="02020603050405020304" pitchFamily="18" charset="0"/>
                <a:cs typeface="Times New Roman" panose="02020603050405020304" pitchFamily="18" charset="0"/>
                <a:hlinkClick r:id="rId2"/>
              </a:rPr>
              <a:t> Program (Solder Demo)</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30B4FDD-F154-7368-F3DD-05FB13659388}"/>
              </a:ext>
            </a:extLst>
          </p:cNvPr>
          <p:cNvSpPr txBox="1"/>
          <p:nvPr/>
        </p:nvSpPr>
        <p:spPr>
          <a:xfrm>
            <a:off x="9982200" y="192675"/>
            <a:ext cx="2136913" cy="923330"/>
          </a:xfrm>
          <a:prstGeom prst="rect">
            <a:avLst/>
          </a:prstGeom>
          <a:noFill/>
        </p:spPr>
        <p:txBody>
          <a:bodyPr wrap="square" rtlCol="0">
            <a:spAutoFit/>
          </a:bodyPr>
          <a:lstStyle/>
          <a:p>
            <a:r>
              <a:rPr lang="en-US" dirty="0">
                <a:hlinkClick r:id="rId2"/>
              </a:rPr>
              <a:t>CALPHAD is another  program for phase diagrams</a:t>
            </a:r>
            <a:endParaRPr lang="en-US" dirty="0"/>
          </a:p>
        </p:txBody>
      </p:sp>
    </p:spTree>
    <p:extLst>
      <p:ext uri="{BB962C8B-B14F-4D97-AF65-F5344CB8AC3E}">
        <p14:creationId xmlns:p14="http://schemas.microsoft.com/office/powerpoint/2010/main" val="155781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1024A5-0014-F844-B014-0599D3F06130}"/>
              </a:ext>
            </a:extLst>
          </p:cNvPr>
          <p:cNvSpPr>
            <a:spLocks noGrp="1"/>
          </p:cNvSpPr>
          <p:nvPr>
            <p:ph type="sldNum" sz="quarter" idx="12"/>
          </p:nvPr>
        </p:nvSpPr>
        <p:spPr/>
        <p:txBody>
          <a:bodyPr/>
          <a:lstStyle/>
          <a:p>
            <a:fld id="{B42E8C25-AC8F-F245-B538-4941A58602A5}" type="slidenum">
              <a:rPr lang="en-US" smtClean="0"/>
              <a:t>20</a:t>
            </a:fld>
            <a:endParaRPr lang="en-US"/>
          </a:p>
        </p:txBody>
      </p:sp>
      <p:sp>
        <p:nvSpPr>
          <p:cNvPr id="3" name="Rectangle 2">
            <a:extLst>
              <a:ext uri="{FF2B5EF4-FFF2-40B4-BE49-F238E27FC236}">
                <a16:creationId xmlns:a16="http://schemas.microsoft.com/office/drawing/2014/main" id="{D9416AE0-68D7-FC4D-B970-C76A51D07033}"/>
              </a:ext>
            </a:extLst>
          </p:cNvPr>
          <p:cNvSpPr/>
          <p:nvPr/>
        </p:nvSpPr>
        <p:spPr>
          <a:xfrm>
            <a:off x="5437558" y="342641"/>
            <a:ext cx="6928206" cy="1200329"/>
          </a:xfrm>
          <a:prstGeom prst="rect">
            <a:avLst/>
          </a:prstGeom>
        </p:spPr>
        <p:txBody>
          <a:bodyPr wrap="square">
            <a:spAutoFit/>
          </a:bodyPr>
          <a:lstStyle/>
          <a:p>
            <a:r>
              <a:rPr lang="en-US" dirty="0">
                <a:solidFill>
                  <a:srgbClr val="211E1E"/>
                </a:solidFill>
                <a:latin typeface="Times New Roman" panose="02020603050405020304" pitchFamily="18" charset="0"/>
                <a:cs typeface="Times New Roman" panose="02020603050405020304" pitchFamily="18" charset="0"/>
              </a:rPr>
              <a:t>Pure A and B melt at 800 and 1000 K with the entropy of fusion of both compounds set to 10 J K</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sz="1400" dirty="0">
                <a:solidFill>
                  <a:srgbClr val="211E1E"/>
                </a:solidFill>
                <a:latin typeface="Times New Roman" panose="02020603050405020304" pitchFamily="18" charset="0"/>
                <a:cs typeface="Times New Roman" panose="02020603050405020304" pitchFamily="18" charset="0"/>
              </a:rPr>
              <a:t> </a:t>
            </a:r>
            <a:r>
              <a:rPr lang="en-US" dirty="0" err="1">
                <a:solidFill>
                  <a:srgbClr val="211E1E"/>
                </a:solidFill>
                <a:latin typeface="Times New Roman" panose="02020603050405020304" pitchFamily="18" charset="0"/>
                <a:cs typeface="Times New Roman" panose="02020603050405020304" pitchFamily="18" charset="0"/>
              </a:rPr>
              <a:t>mol</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dirty="0">
                <a:solidFill>
                  <a:srgbClr val="211E1E"/>
                </a:solidFill>
                <a:latin typeface="Times New Roman" panose="02020603050405020304" pitchFamily="18" charset="0"/>
                <a:cs typeface="Times New Roman" panose="02020603050405020304" pitchFamily="18" charset="0"/>
              </a:rPr>
              <a:t> typical for metals. The interaction coefficients of the two solutions have been varied systematically in order to generate nine different phase diagrams. </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6BFC5A3-A792-B14E-BFFB-9CAFC3E4DC26}"/>
              </a:ext>
            </a:extLst>
          </p:cNvPr>
          <p:cNvPicPr>
            <a:picLocks noChangeAspect="1"/>
          </p:cNvPicPr>
          <p:nvPr/>
        </p:nvPicPr>
        <p:blipFill>
          <a:blip r:embed="rId2"/>
          <a:stretch>
            <a:fillRect/>
          </a:stretch>
        </p:blipFill>
        <p:spPr>
          <a:xfrm>
            <a:off x="333286" y="244095"/>
            <a:ext cx="5104272" cy="515110"/>
          </a:xfrm>
          <a:prstGeom prst="rect">
            <a:avLst/>
          </a:prstGeom>
        </p:spPr>
      </p:pic>
      <p:pic>
        <p:nvPicPr>
          <p:cNvPr id="5" name="Picture 4">
            <a:extLst>
              <a:ext uri="{FF2B5EF4-FFF2-40B4-BE49-F238E27FC236}">
                <a16:creationId xmlns:a16="http://schemas.microsoft.com/office/drawing/2014/main" id="{7CF76363-8855-6C47-881F-D54FAB217DD3}"/>
              </a:ext>
            </a:extLst>
          </p:cNvPr>
          <p:cNvPicPr>
            <a:picLocks noChangeAspect="1"/>
          </p:cNvPicPr>
          <p:nvPr/>
        </p:nvPicPr>
        <p:blipFill>
          <a:blip r:embed="rId3"/>
          <a:stretch>
            <a:fillRect/>
          </a:stretch>
        </p:blipFill>
        <p:spPr>
          <a:xfrm>
            <a:off x="395657" y="898243"/>
            <a:ext cx="4971101" cy="590022"/>
          </a:xfrm>
          <a:prstGeom prst="rect">
            <a:avLst/>
          </a:prstGeom>
        </p:spPr>
      </p:pic>
      <p:pic>
        <p:nvPicPr>
          <p:cNvPr id="6" name="Picture 5">
            <a:extLst>
              <a:ext uri="{FF2B5EF4-FFF2-40B4-BE49-F238E27FC236}">
                <a16:creationId xmlns:a16="http://schemas.microsoft.com/office/drawing/2014/main" id="{AFC5ECDF-D263-9140-950B-DAF10B62E39C}"/>
              </a:ext>
            </a:extLst>
          </p:cNvPr>
          <p:cNvPicPr>
            <a:picLocks noChangeAspect="1"/>
          </p:cNvPicPr>
          <p:nvPr/>
        </p:nvPicPr>
        <p:blipFill>
          <a:blip r:embed="rId4"/>
          <a:stretch>
            <a:fillRect/>
          </a:stretch>
        </p:blipFill>
        <p:spPr>
          <a:xfrm>
            <a:off x="0" y="1839397"/>
            <a:ext cx="12192000" cy="4882078"/>
          </a:xfrm>
          <a:prstGeom prst="rect">
            <a:avLst/>
          </a:prstGeom>
        </p:spPr>
      </p:pic>
      <p:sp>
        <p:nvSpPr>
          <p:cNvPr id="7" name="TextBox 6">
            <a:extLst>
              <a:ext uri="{FF2B5EF4-FFF2-40B4-BE49-F238E27FC236}">
                <a16:creationId xmlns:a16="http://schemas.microsoft.com/office/drawing/2014/main" id="{E6440575-C755-314C-85FE-2A5F9C8FD8B0}"/>
              </a:ext>
            </a:extLst>
          </p:cNvPr>
          <p:cNvSpPr txBox="1"/>
          <p:nvPr/>
        </p:nvSpPr>
        <p:spPr>
          <a:xfrm>
            <a:off x="5437558" y="2022998"/>
            <a:ext cx="2255028" cy="369332"/>
          </a:xfrm>
          <a:prstGeom prst="rect">
            <a:avLst/>
          </a:prstGeom>
          <a:noFill/>
        </p:spPr>
        <p:txBody>
          <a:bodyPr wrap="square" rtlCol="0">
            <a:spAutoFit/>
          </a:bodyPr>
          <a:lstStyle/>
          <a:p>
            <a:pPr algn="ctr"/>
            <a:r>
              <a:rPr lang="en-US" b="1" dirty="0"/>
              <a:t>Solid &amp; liquid Ideal</a:t>
            </a:r>
          </a:p>
        </p:txBody>
      </p:sp>
      <p:sp>
        <p:nvSpPr>
          <p:cNvPr id="8" name="TextBox 7">
            <a:extLst>
              <a:ext uri="{FF2B5EF4-FFF2-40B4-BE49-F238E27FC236}">
                <a16:creationId xmlns:a16="http://schemas.microsoft.com/office/drawing/2014/main" id="{12087722-5C6B-DA43-A13C-A8ED73904785}"/>
              </a:ext>
            </a:extLst>
          </p:cNvPr>
          <p:cNvSpPr txBox="1"/>
          <p:nvPr/>
        </p:nvSpPr>
        <p:spPr>
          <a:xfrm>
            <a:off x="1759576" y="2245291"/>
            <a:ext cx="1289134" cy="646331"/>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-15 kJ</a:t>
            </a:r>
          </a:p>
          <a:p>
            <a:pPr algn="ctr"/>
            <a:r>
              <a:rPr lang="en-US" b="1" dirty="0" err="1">
                <a:latin typeface="Symbol" pitchFamily="2" charset="2"/>
              </a:rPr>
              <a:t>W</a:t>
            </a:r>
            <a:r>
              <a:rPr lang="en-US" b="1" baseline="30000" dirty="0" err="1"/>
              <a:t>ss</a:t>
            </a:r>
            <a:r>
              <a:rPr lang="en-US" b="1" dirty="0"/>
              <a:t> = 0</a:t>
            </a:r>
          </a:p>
        </p:txBody>
      </p:sp>
      <p:sp>
        <p:nvSpPr>
          <p:cNvPr id="9" name="TextBox 8">
            <a:extLst>
              <a:ext uri="{FF2B5EF4-FFF2-40B4-BE49-F238E27FC236}">
                <a16:creationId xmlns:a16="http://schemas.microsoft.com/office/drawing/2014/main" id="{503031E7-0463-4044-9935-1C873924B203}"/>
              </a:ext>
            </a:extLst>
          </p:cNvPr>
          <p:cNvSpPr txBox="1"/>
          <p:nvPr/>
        </p:nvSpPr>
        <p:spPr>
          <a:xfrm>
            <a:off x="6061753" y="2420296"/>
            <a:ext cx="914032" cy="646331"/>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0 </a:t>
            </a:r>
          </a:p>
          <a:p>
            <a:pPr algn="ctr"/>
            <a:r>
              <a:rPr lang="en-US" b="1" dirty="0" err="1">
                <a:latin typeface="Symbol" pitchFamily="2" charset="2"/>
              </a:rPr>
              <a:t>W</a:t>
            </a:r>
            <a:r>
              <a:rPr lang="en-US" b="1" baseline="30000" dirty="0" err="1"/>
              <a:t>ss</a:t>
            </a:r>
            <a:r>
              <a:rPr lang="en-US" b="1" dirty="0"/>
              <a:t> = 0</a:t>
            </a:r>
          </a:p>
        </p:txBody>
      </p:sp>
      <p:sp>
        <p:nvSpPr>
          <p:cNvPr id="10" name="TextBox 9">
            <a:extLst>
              <a:ext uri="{FF2B5EF4-FFF2-40B4-BE49-F238E27FC236}">
                <a16:creationId xmlns:a16="http://schemas.microsoft.com/office/drawing/2014/main" id="{04AADE69-2DFF-D34E-AEAA-9F4B9D650773}"/>
              </a:ext>
            </a:extLst>
          </p:cNvPr>
          <p:cNvSpPr txBox="1"/>
          <p:nvPr/>
        </p:nvSpPr>
        <p:spPr>
          <a:xfrm>
            <a:off x="9768555" y="4111095"/>
            <a:ext cx="1334020" cy="646331"/>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+15 kJ</a:t>
            </a:r>
          </a:p>
          <a:p>
            <a:pPr algn="ctr"/>
            <a:r>
              <a:rPr lang="en-US" b="1" dirty="0" err="1">
                <a:latin typeface="Symbol" pitchFamily="2" charset="2"/>
              </a:rPr>
              <a:t>W</a:t>
            </a:r>
            <a:r>
              <a:rPr lang="en-US" b="1" baseline="30000" dirty="0" err="1"/>
              <a:t>ss</a:t>
            </a:r>
            <a:r>
              <a:rPr lang="en-US" b="1" dirty="0"/>
              <a:t> = 0</a:t>
            </a:r>
          </a:p>
        </p:txBody>
      </p:sp>
      <p:sp>
        <p:nvSpPr>
          <p:cNvPr id="11" name="TextBox 10">
            <a:extLst>
              <a:ext uri="{FF2B5EF4-FFF2-40B4-BE49-F238E27FC236}">
                <a16:creationId xmlns:a16="http://schemas.microsoft.com/office/drawing/2014/main" id="{9670D71D-6014-1B48-96F2-91639220C5BE}"/>
              </a:ext>
            </a:extLst>
          </p:cNvPr>
          <p:cNvSpPr txBox="1"/>
          <p:nvPr/>
        </p:nvSpPr>
        <p:spPr>
          <a:xfrm>
            <a:off x="1433621" y="1600026"/>
            <a:ext cx="19410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Congruent melting</a:t>
            </a:r>
          </a:p>
        </p:txBody>
      </p:sp>
      <p:sp>
        <p:nvSpPr>
          <p:cNvPr id="12" name="TextBox 11">
            <a:extLst>
              <a:ext uri="{FF2B5EF4-FFF2-40B4-BE49-F238E27FC236}">
                <a16:creationId xmlns:a16="http://schemas.microsoft.com/office/drawing/2014/main" id="{F739E8B3-6E56-D04F-A4D2-91DD043E6575}"/>
              </a:ext>
            </a:extLst>
          </p:cNvPr>
          <p:cNvSpPr txBox="1"/>
          <p:nvPr/>
        </p:nvSpPr>
        <p:spPr>
          <a:xfrm>
            <a:off x="9536947" y="1542970"/>
            <a:ext cx="19410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Congruent melting</a:t>
            </a:r>
          </a:p>
        </p:txBody>
      </p:sp>
    </p:spTree>
    <p:extLst>
      <p:ext uri="{BB962C8B-B14F-4D97-AF65-F5344CB8AC3E}">
        <p14:creationId xmlns:p14="http://schemas.microsoft.com/office/powerpoint/2010/main" val="82521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1024A5-0014-F844-B014-0599D3F06130}"/>
              </a:ext>
            </a:extLst>
          </p:cNvPr>
          <p:cNvSpPr>
            <a:spLocks noGrp="1"/>
          </p:cNvSpPr>
          <p:nvPr>
            <p:ph type="sldNum" sz="quarter" idx="12"/>
          </p:nvPr>
        </p:nvSpPr>
        <p:spPr/>
        <p:txBody>
          <a:bodyPr/>
          <a:lstStyle/>
          <a:p>
            <a:fld id="{B42E8C25-AC8F-F245-B538-4941A58602A5}" type="slidenum">
              <a:rPr lang="en-US" smtClean="0"/>
              <a:t>21</a:t>
            </a:fld>
            <a:endParaRPr lang="en-US"/>
          </a:p>
        </p:txBody>
      </p:sp>
      <p:sp>
        <p:nvSpPr>
          <p:cNvPr id="3" name="Rectangle 2">
            <a:extLst>
              <a:ext uri="{FF2B5EF4-FFF2-40B4-BE49-F238E27FC236}">
                <a16:creationId xmlns:a16="http://schemas.microsoft.com/office/drawing/2014/main" id="{D9416AE0-68D7-FC4D-B970-C76A51D07033}"/>
              </a:ext>
            </a:extLst>
          </p:cNvPr>
          <p:cNvSpPr/>
          <p:nvPr/>
        </p:nvSpPr>
        <p:spPr>
          <a:xfrm>
            <a:off x="5437558" y="342641"/>
            <a:ext cx="6928206" cy="1200329"/>
          </a:xfrm>
          <a:prstGeom prst="rect">
            <a:avLst/>
          </a:prstGeom>
        </p:spPr>
        <p:txBody>
          <a:bodyPr wrap="square">
            <a:spAutoFit/>
          </a:bodyPr>
          <a:lstStyle/>
          <a:p>
            <a:r>
              <a:rPr lang="en-US" dirty="0">
                <a:solidFill>
                  <a:srgbClr val="211E1E"/>
                </a:solidFill>
                <a:latin typeface="Times New Roman" panose="02020603050405020304" pitchFamily="18" charset="0"/>
                <a:cs typeface="Times New Roman" panose="02020603050405020304" pitchFamily="18" charset="0"/>
              </a:rPr>
              <a:t>Pure A and B melt at 800 and 1000 K with the entropy of fusion of both compounds set to 10 J K</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sz="1400" dirty="0">
                <a:solidFill>
                  <a:srgbClr val="211E1E"/>
                </a:solidFill>
                <a:latin typeface="Times New Roman" panose="02020603050405020304" pitchFamily="18" charset="0"/>
                <a:cs typeface="Times New Roman" panose="02020603050405020304" pitchFamily="18" charset="0"/>
              </a:rPr>
              <a:t> </a:t>
            </a:r>
            <a:r>
              <a:rPr lang="en-US" dirty="0" err="1">
                <a:solidFill>
                  <a:srgbClr val="211E1E"/>
                </a:solidFill>
                <a:latin typeface="Times New Roman" panose="02020603050405020304" pitchFamily="18" charset="0"/>
                <a:cs typeface="Times New Roman" panose="02020603050405020304" pitchFamily="18" charset="0"/>
              </a:rPr>
              <a:t>mol</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dirty="0">
                <a:solidFill>
                  <a:srgbClr val="211E1E"/>
                </a:solidFill>
                <a:latin typeface="Times New Roman" panose="02020603050405020304" pitchFamily="18" charset="0"/>
                <a:cs typeface="Times New Roman" panose="02020603050405020304" pitchFamily="18" charset="0"/>
              </a:rPr>
              <a:t> typical for metals. The interaction coefficients of the two solutions have been varied systematically in order to generate nine different phase diagrams. </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6BFC5A3-A792-B14E-BFFB-9CAFC3E4DC26}"/>
              </a:ext>
            </a:extLst>
          </p:cNvPr>
          <p:cNvPicPr>
            <a:picLocks noChangeAspect="1"/>
          </p:cNvPicPr>
          <p:nvPr/>
        </p:nvPicPr>
        <p:blipFill>
          <a:blip r:embed="rId2"/>
          <a:stretch>
            <a:fillRect/>
          </a:stretch>
        </p:blipFill>
        <p:spPr>
          <a:xfrm>
            <a:off x="333286" y="244095"/>
            <a:ext cx="5104272" cy="515110"/>
          </a:xfrm>
          <a:prstGeom prst="rect">
            <a:avLst/>
          </a:prstGeom>
        </p:spPr>
      </p:pic>
      <p:pic>
        <p:nvPicPr>
          <p:cNvPr id="5" name="Picture 4">
            <a:extLst>
              <a:ext uri="{FF2B5EF4-FFF2-40B4-BE49-F238E27FC236}">
                <a16:creationId xmlns:a16="http://schemas.microsoft.com/office/drawing/2014/main" id="{7CF76363-8855-6C47-881F-D54FAB217DD3}"/>
              </a:ext>
            </a:extLst>
          </p:cNvPr>
          <p:cNvPicPr>
            <a:picLocks noChangeAspect="1"/>
          </p:cNvPicPr>
          <p:nvPr/>
        </p:nvPicPr>
        <p:blipFill>
          <a:blip r:embed="rId3"/>
          <a:stretch>
            <a:fillRect/>
          </a:stretch>
        </p:blipFill>
        <p:spPr>
          <a:xfrm>
            <a:off x="395657" y="898243"/>
            <a:ext cx="4971101" cy="590022"/>
          </a:xfrm>
          <a:prstGeom prst="rect">
            <a:avLst/>
          </a:prstGeom>
        </p:spPr>
      </p:pic>
      <p:pic>
        <p:nvPicPr>
          <p:cNvPr id="6" name="Picture 5">
            <a:extLst>
              <a:ext uri="{FF2B5EF4-FFF2-40B4-BE49-F238E27FC236}">
                <a16:creationId xmlns:a16="http://schemas.microsoft.com/office/drawing/2014/main" id="{AFC5ECDF-D263-9140-950B-DAF10B62E39C}"/>
              </a:ext>
            </a:extLst>
          </p:cNvPr>
          <p:cNvPicPr>
            <a:picLocks noChangeAspect="1"/>
          </p:cNvPicPr>
          <p:nvPr/>
        </p:nvPicPr>
        <p:blipFill>
          <a:blip r:embed="rId4"/>
          <a:stretch>
            <a:fillRect/>
          </a:stretch>
        </p:blipFill>
        <p:spPr>
          <a:xfrm>
            <a:off x="0" y="1839397"/>
            <a:ext cx="12192000" cy="4882078"/>
          </a:xfrm>
          <a:prstGeom prst="rect">
            <a:avLst/>
          </a:prstGeom>
        </p:spPr>
      </p:pic>
      <p:sp>
        <p:nvSpPr>
          <p:cNvPr id="7" name="TextBox 6">
            <a:extLst>
              <a:ext uri="{FF2B5EF4-FFF2-40B4-BE49-F238E27FC236}">
                <a16:creationId xmlns:a16="http://schemas.microsoft.com/office/drawing/2014/main" id="{E6440575-C755-314C-85FE-2A5F9C8FD8B0}"/>
              </a:ext>
            </a:extLst>
          </p:cNvPr>
          <p:cNvSpPr txBox="1"/>
          <p:nvPr/>
        </p:nvSpPr>
        <p:spPr>
          <a:xfrm>
            <a:off x="5437558" y="2022998"/>
            <a:ext cx="2255028" cy="369332"/>
          </a:xfrm>
          <a:prstGeom prst="rect">
            <a:avLst/>
          </a:prstGeom>
          <a:noFill/>
        </p:spPr>
        <p:txBody>
          <a:bodyPr wrap="square" rtlCol="0">
            <a:spAutoFit/>
          </a:bodyPr>
          <a:lstStyle/>
          <a:p>
            <a:pPr algn="ctr"/>
            <a:r>
              <a:rPr lang="en-US" b="1" dirty="0"/>
              <a:t>Solid &amp; liquid Ideal</a:t>
            </a:r>
          </a:p>
        </p:txBody>
      </p:sp>
      <p:sp>
        <p:nvSpPr>
          <p:cNvPr id="8" name="TextBox 7">
            <a:extLst>
              <a:ext uri="{FF2B5EF4-FFF2-40B4-BE49-F238E27FC236}">
                <a16:creationId xmlns:a16="http://schemas.microsoft.com/office/drawing/2014/main" id="{12087722-5C6B-DA43-A13C-A8ED73904785}"/>
              </a:ext>
            </a:extLst>
          </p:cNvPr>
          <p:cNvSpPr txBox="1"/>
          <p:nvPr/>
        </p:nvSpPr>
        <p:spPr>
          <a:xfrm>
            <a:off x="1546121" y="2245291"/>
            <a:ext cx="1716047" cy="923330"/>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-15 kJ</a:t>
            </a:r>
          </a:p>
          <a:p>
            <a:pPr algn="ctr"/>
            <a:r>
              <a:rPr lang="en-US" b="1" dirty="0" err="1">
                <a:latin typeface="Symbol" pitchFamily="2" charset="2"/>
              </a:rPr>
              <a:t>W</a:t>
            </a:r>
            <a:r>
              <a:rPr lang="en-US" b="1" baseline="30000" dirty="0" err="1"/>
              <a:t>ss</a:t>
            </a:r>
            <a:r>
              <a:rPr lang="en-US" b="1" dirty="0"/>
              <a:t> = 0</a:t>
            </a:r>
          </a:p>
          <a:p>
            <a:pPr algn="ctr"/>
            <a:r>
              <a:rPr lang="en-US" b="1" dirty="0"/>
              <a:t>Liquid stabilized</a:t>
            </a:r>
          </a:p>
        </p:txBody>
      </p:sp>
      <p:sp>
        <p:nvSpPr>
          <p:cNvPr id="9" name="TextBox 8">
            <a:extLst>
              <a:ext uri="{FF2B5EF4-FFF2-40B4-BE49-F238E27FC236}">
                <a16:creationId xmlns:a16="http://schemas.microsoft.com/office/drawing/2014/main" id="{503031E7-0463-4044-9935-1C873924B203}"/>
              </a:ext>
            </a:extLst>
          </p:cNvPr>
          <p:cNvSpPr txBox="1"/>
          <p:nvPr/>
        </p:nvSpPr>
        <p:spPr>
          <a:xfrm>
            <a:off x="6061753" y="2420296"/>
            <a:ext cx="914032" cy="646331"/>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0 </a:t>
            </a:r>
          </a:p>
          <a:p>
            <a:pPr algn="ctr"/>
            <a:r>
              <a:rPr lang="en-US" b="1" dirty="0" err="1">
                <a:latin typeface="Symbol" pitchFamily="2" charset="2"/>
              </a:rPr>
              <a:t>W</a:t>
            </a:r>
            <a:r>
              <a:rPr lang="en-US" b="1" baseline="30000" dirty="0" err="1"/>
              <a:t>ss</a:t>
            </a:r>
            <a:r>
              <a:rPr lang="en-US" b="1" dirty="0"/>
              <a:t> = 0</a:t>
            </a:r>
          </a:p>
        </p:txBody>
      </p:sp>
      <p:sp>
        <p:nvSpPr>
          <p:cNvPr id="10" name="TextBox 9">
            <a:extLst>
              <a:ext uri="{FF2B5EF4-FFF2-40B4-BE49-F238E27FC236}">
                <a16:creationId xmlns:a16="http://schemas.microsoft.com/office/drawing/2014/main" id="{04AADE69-2DFF-D34E-AEAA-9F4B9D650773}"/>
              </a:ext>
            </a:extLst>
          </p:cNvPr>
          <p:cNvSpPr txBox="1"/>
          <p:nvPr/>
        </p:nvSpPr>
        <p:spPr>
          <a:xfrm>
            <a:off x="9455010" y="3901263"/>
            <a:ext cx="1898790" cy="923330"/>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+15 kJ</a:t>
            </a:r>
          </a:p>
          <a:p>
            <a:pPr algn="ctr"/>
            <a:r>
              <a:rPr lang="en-US" b="1" dirty="0" err="1">
                <a:latin typeface="Symbol" pitchFamily="2" charset="2"/>
              </a:rPr>
              <a:t>W</a:t>
            </a:r>
            <a:r>
              <a:rPr lang="en-US" b="1" baseline="30000" dirty="0" err="1"/>
              <a:t>ss</a:t>
            </a:r>
            <a:r>
              <a:rPr lang="en-US" b="1" dirty="0"/>
              <a:t> = 0</a:t>
            </a:r>
          </a:p>
          <a:p>
            <a:pPr algn="ctr"/>
            <a:r>
              <a:rPr lang="en-US" b="1" dirty="0"/>
              <a:t>Liquid </a:t>
            </a:r>
            <a:r>
              <a:rPr lang="en-US" b="1" dirty="0" err="1"/>
              <a:t>destablized</a:t>
            </a:r>
            <a:endParaRPr lang="en-US" b="1" dirty="0"/>
          </a:p>
        </p:txBody>
      </p:sp>
      <p:sp>
        <p:nvSpPr>
          <p:cNvPr id="11" name="Rectangle 10">
            <a:extLst>
              <a:ext uri="{FF2B5EF4-FFF2-40B4-BE49-F238E27FC236}">
                <a16:creationId xmlns:a16="http://schemas.microsoft.com/office/drawing/2014/main" id="{A40A459D-A6EA-0D47-A18A-EB49C238A3A3}"/>
              </a:ext>
            </a:extLst>
          </p:cNvPr>
          <p:cNvSpPr/>
          <p:nvPr/>
        </p:nvSpPr>
        <p:spPr>
          <a:xfrm>
            <a:off x="986614" y="5355145"/>
            <a:ext cx="1673913" cy="923330"/>
          </a:xfrm>
          <a:prstGeom prst="rect">
            <a:avLst/>
          </a:prstGeom>
        </p:spPr>
        <p:txBody>
          <a:bodyPr wrap="square">
            <a:spAutoFit/>
          </a:bodyPr>
          <a:lstStyle/>
          <a:p>
            <a:r>
              <a:rPr lang="en-US" b="1" dirty="0">
                <a:solidFill>
                  <a:srgbClr val="211E1E"/>
                </a:solidFill>
                <a:latin typeface="Times" pitchFamily="2" charset="0"/>
              </a:rPr>
              <a:t>congruently melting solid solution </a:t>
            </a:r>
            <a:endParaRPr lang="en-US" b="1" dirty="0"/>
          </a:p>
        </p:txBody>
      </p:sp>
      <p:sp>
        <p:nvSpPr>
          <p:cNvPr id="12" name="Rectangle 11">
            <a:extLst>
              <a:ext uri="{FF2B5EF4-FFF2-40B4-BE49-F238E27FC236}">
                <a16:creationId xmlns:a16="http://schemas.microsoft.com/office/drawing/2014/main" id="{FDA0750D-4AE4-FB4A-A278-A7A30D2468E4}"/>
              </a:ext>
            </a:extLst>
          </p:cNvPr>
          <p:cNvSpPr/>
          <p:nvPr/>
        </p:nvSpPr>
        <p:spPr>
          <a:xfrm>
            <a:off x="10875554" y="2004382"/>
            <a:ext cx="1673913" cy="923330"/>
          </a:xfrm>
          <a:prstGeom prst="rect">
            <a:avLst/>
          </a:prstGeom>
        </p:spPr>
        <p:txBody>
          <a:bodyPr wrap="square">
            <a:spAutoFit/>
          </a:bodyPr>
          <a:lstStyle/>
          <a:p>
            <a:r>
              <a:rPr lang="en-US" b="1" dirty="0">
                <a:solidFill>
                  <a:srgbClr val="211E1E"/>
                </a:solidFill>
                <a:latin typeface="Times" pitchFamily="2" charset="0"/>
              </a:rPr>
              <a:t>congruently melting solid solution </a:t>
            </a:r>
            <a:endParaRPr lang="en-US" b="1" dirty="0"/>
          </a:p>
        </p:txBody>
      </p:sp>
      <p:cxnSp>
        <p:nvCxnSpPr>
          <p:cNvPr id="14" name="Straight Arrow Connector 13">
            <a:extLst>
              <a:ext uri="{FF2B5EF4-FFF2-40B4-BE49-F238E27FC236}">
                <a16:creationId xmlns:a16="http://schemas.microsoft.com/office/drawing/2014/main" id="{571D8669-8838-9E44-BCF9-8107951AA17A}"/>
              </a:ext>
            </a:extLst>
          </p:cNvPr>
          <p:cNvCxnSpPr/>
          <p:nvPr/>
        </p:nvCxnSpPr>
        <p:spPr>
          <a:xfrm flipH="1">
            <a:off x="10707880" y="2568456"/>
            <a:ext cx="316195"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15A984D-3215-C648-801C-2327C463C83A}"/>
              </a:ext>
            </a:extLst>
          </p:cNvPr>
          <p:cNvCxnSpPr/>
          <p:nvPr/>
        </p:nvCxnSpPr>
        <p:spPr>
          <a:xfrm flipV="1">
            <a:off x="2161984" y="5355145"/>
            <a:ext cx="102652" cy="299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65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A56959-FE75-4040-B3D7-7CB2CF3D4D28}"/>
              </a:ext>
            </a:extLst>
          </p:cNvPr>
          <p:cNvPicPr>
            <a:picLocks noChangeAspect="1"/>
          </p:cNvPicPr>
          <p:nvPr/>
        </p:nvPicPr>
        <p:blipFill>
          <a:blip r:embed="rId2"/>
          <a:stretch>
            <a:fillRect/>
          </a:stretch>
        </p:blipFill>
        <p:spPr>
          <a:xfrm>
            <a:off x="0" y="1688858"/>
            <a:ext cx="12192000" cy="5274906"/>
          </a:xfrm>
          <a:prstGeom prst="rect">
            <a:avLst/>
          </a:prstGeom>
        </p:spPr>
      </p:pic>
      <p:sp>
        <p:nvSpPr>
          <p:cNvPr id="2" name="Slide Number Placeholder 1">
            <a:extLst>
              <a:ext uri="{FF2B5EF4-FFF2-40B4-BE49-F238E27FC236}">
                <a16:creationId xmlns:a16="http://schemas.microsoft.com/office/drawing/2014/main" id="{E01024A5-0014-F844-B014-0599D3F06130}"/>
              </a:ext>
            </a:extLst>
          </p:cNvPr>
          <p:cNvSpPr>
            <a:spLocks noGrp="1"/>
          </p:cNvSpPr>
          <p:nvPr>
            <p:ph type="sldNum" sz="quarter" idx="12"/>
          </p:nvPr>
        </p:nvSpPr>
        <p:spPr/>
        <p:txBody>
          <a:bodyPr/>
          <a:lstStyle/>
          <a:p>
            <a:fld id="{B42E8C25-AC8F-F245-B538-4941A58602A5}" type="slidenum">
              <a:rPr lang="en-US" smtClean="0"/>
              <a:t>22</a:t>
            </a:fld>
            <a:endParaRPr lang="en-US"/>
          </a:p>
        </p:txBody>
      </p:sp>
      <p:sp>
        <p:nvSpPr>
          <p:cNvPr id="3" name="Rectangle 2">
            <a:extLst>
              <a:ext uri="{FF2B5EF4-FFF2-40B4-BE49-F238E27FC236}">
                <a16:creationId xmlns:a16="http://schemas.microsoft.com/office/drawing/2014/main" id="{D9416AE0-68D7-FC4D-B970-C76A51D07033}"/>
              </a:ext>
            </a:extLst>
          </p:cNvPr>
          <p:cNvSpPr/>
          <p:nvPr/>
        </p:nvSpPr>
        <p:spPr>
          <a:xfrm>
            <a:off x="5437558" y="342641"/>
            <a:ext cx="6928206" cy="1200329"/>
          </a:xfrm>
          <a:prstGeom prst="rect">
            <a:avLst/>
          </a:prstGeom>
        </p:spPr>
        <p:txBody>
          <a:bodyPr wrap="square">
            <a:spAutoFit/>
          </a:bodyPr>
          <a:lstStyle/>
          <a:p>
            <a:r>
              <a:rPr lang="en-US" dirty="0">
                <a:solidFill>
                  <a:srgbClr val="211E1E"/>
                </a:solidFill>
                <a:latin typeface="Times New Roman" panose="02020603050405020304" pitchFamily="18" charset="0"/>
                <a:cs typeface="Times New Roman" panose="02020603050405020304" pitchFamily="18" charset="0"/>
              </a:rPr>
              <a:t>Pure A and B melt at 800 and 1000 K with the entropy of fusion of both compounds set to 10 J K</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sz="1400" dirty="0">
                <a:solidFill>
                  <a:srgbClr val="211E1E"/>
                </a:solidFill>
                <a:latin typeface="Times New Roman" panose="02020603050405020304" pitchFamily="18" charset="0"/>
                <a:cs typeface="Times New Roman" panose="02020603050405020304" pitchFamily="18" charset="0"/>
              </a:rPr>
              <a:t> </a:t>
            </a:r>
            <a:r>
              <a:rPr lang="en-US" dirty="0" err="1">
                <a:solidFill>
                  <a:srgbClr val="211E1E"/>
                </a:solidFill>
                <a:latin typeface="Times New Roman" panose="02020603050405020304" pitchFamily="18" charset="0"/>
                <a:cs typeface="Times New Roman" panose="02020603050405020304" pitchFamily="18" charset="0"/>
              </a:rPr>
              <a:t>mol</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dirty="0">
                <a:solidFill>
                  <a:srgbClr val="211E1E"/>
                </a:solidFill>
                <a:latin typeface="Times New Roman" panose="02020603050405020304" pitchFamily="18" charset="0"/>
                <a:cs typeface="Times New Roman" panose="02020603050405020304" pitchFamily="18" charset="0"/>
              </a:rPr>
              <a:t> typical for metals. The interaction coefficients of the two solutions have been varied systematically in order to generate nine different phase diagrams. </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6BFC5A3-A792-B14E-BFFB-9CAFC3E4DC26}"/>
              </a:ext>
            </a:extLst>
          </p:cNvPr>
          <p:cNvPicPr>
            <a:picLocks noChangeAspect="1"/>
          </p:cNvPicPr>
          <p:nvPr/>
        </p:nvPicPr>
        <p:blipFill>
          <a:blip r:embed="rId3"/>
          <a:stretch>
            <a:fillRect/>
          </a:stretch>
        </p:blipFill>
        <p:spPr>
          <a:xfrm>
            <a:off x="333286" y="244095"/>
            <a:ext cx="5104272" cy="515110"/>
          </a:xfrm>
          <a:prstGeom prst="rect">
            <a:avLst/>
          </a:prstGeom>
        </p:spPr>
      </p:pic>
      <p:pic>
        <p:nvPicPr>
          <p:cNvPr id="5" name="Picture 4">
            <a:extLst>
              <a:ext uri="{FF2B5EF4-FFF2-40B4-BE49-F238E27FC236}">
                <a16:creationId xmlns:a16="http://schemas.microsoft.com/office/drawing/2014/main" id="{7CF76363-8855-6C47-881F-D54FAB217DD3}"/>
              </a:ext>
            </a:extLst>
          </p:cNvPr>
          <p:cNvPicPr>
            <a:picLocks noChangeAspect="1"/>
          </p:cNvPicPr>
          <p:nvPr/>
        </p:nvPicPr>
        <p:blipFill>
          <a:blip r:embed="rId4"/>
          <a:stretch>
            <a:fillRect/>
          </a:stretch>
        </p:blipFill>
        <p:spPr>
          <a:xfrm>
            <a:off x="395657" y="898243"/>
            <a:ext cx="4971101" cy="590022"/>
          </a:xfrm>
          <a:prstGeom prst="rect">
            <a:avLst/>
          </a:prstGeom>
        </p:spPr>
      </p:pic>
      <p:sp>
        <p:nvSpPr>
          <p:cNvPr id="7" name="TextBox 6">
            <a:extLst>
              <a:ext uri="{FF2B5EF4-FFF2-40B4-BE49-F238E27FC236}">
                <a16:creationId xmlns:a16="http://schemas.microsoft.com/office/drawing/2014/main" id="{E6440575-C755-314C-85FE-2A5F9C8FD8B0}"/>
              </a:ext>
            </a:extLst>
          </p:cNvPr>
          <p:cNvSpPr txBox="1"/>
          <p:nvPr/>
        </p:nvSpPr>
        <p:spPr>
          <a:xfrm>
            <a:off x="4690150" y="3322690"/>
            <a:ext cx="2411406" cy="369332"/>
          </a:xfrm>
          <a:prstGeom prst="rect">
            <a:avLst/>
          </a:prstGeom>
          <a:noFill/>
        </p:spPr>
        <p:txBody>
          <a:bodyPr wrap="square" rtlCol="0">
            <a:spAutoFit/>
          </a:bodyPr>
          <a:lstStyle/>
          <a:p>
            <a:pPr algn="ctr"/>
            <a:r>
              <a:rPr lang="en-US" b="1" dirty="0"/>
              <a:t>Solid destabilized</a:t>
            </a:r>
          </a:p>
        </p:txBody>
      </p:sp>
      <p:sp>
        <p:nvSpPr>
          <p:cNvPr id="8" name="TextBox 7">
            <a:extLst>
              <a:ext uri="{FF2B5EF4-FFF2-40B4-BE49-F238E27FC236}">
                <a16:creationId xmlns:a16="http://schemas.microsoft.com/office/drawing/2014/main" id="{12087722-5C6B-DA43-A13C-A8ED73904785}"/>
              </a:ext>
            </a:extLst>
          </p:cNvPr>
          <p:cNvSpPr txBox="1"/>
          <p:nvPr/>
        </p:nvSpPr>
        <p:spPr>
          <a:xfrm>
            <a:off x="870404" y="2927712"/>
            <a:ext cx="1948482" cy="1200329"/>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-15</a:t>
            </a:r>
          </a:p>
          <a:p>
            <a:pPr algn="ctr"/>
            <a:r>
              <a:rPr lang="en-US" b="1" dirty="0" err="1">
                <a:latin typeface="Symbol" pitchFamily="2" charset="2"/>
              </a:rPr>
              <a:t>W</a:t>
            </a:r>
            <a:r>
              <a:rPr lang="en-US" b="1" baseline="30000" dirty="0" err="1"/>
              <a:t>ss</a:t>
            </a:r>
            <a:r>
              <a:rPr lang="en-US" b="1" dirty="0"/>
              <a:t> = 15 kJ</a:t>
            </a:r>
          </a:p>
          <a:p>
            <a:pPr algn="ctr"/>
            <a:r>
              <a:rPr lang="en-US" b="1" dirty="0"/>
              <a:t>Solid destabilized </a:t>
            </a:r>
          </a:p>
          <a:p>
            <a:pPr algn="ctr"/>
            <a:r>
              <a:rPr lang="en-US" b="1" dirty="0"/>
              <a:t>&amp; liquid stabilized</a:t>
            </a:r>
          </a:p>
        </p:txBody>
      </p:sp>
      <p:sp>
        <p:nvSpPr>
          <p:cNvPr id="9" name="TextBox 8">
            <a:extLst>
              <a:ext uri="{FF2B5EF4-FFF2-40B4-BE49-F238E27FC236}">
                <a16:creationId xmlns:a16="http://schemas.microsoft.com/office/drawing/2014/main" id="{503031E7-0463-4044-9935-1C873924B203}"/>
              </a:ext>
            </a:extLst>
          </p:cNvPr>
          <p:cNvSpPr txBox="1"/>
          <p:nvPr/>
        </p:nvSpPr>
        <p:spPr>
          <a:xfrm>
            <a:off x="5244689" y="2715137"/>
            <a:ext cx="1180130" cy="646331"/>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0 kJ </a:t>
            </a:r>
          </a:p>
          <a:p>
            <a:pPr algn="ctr"/>
            <a:r>
              <a:rPr lang="en-US" b="1" dirty="0" err="1">
                <a:latin typeface="Symbol" pitchFamily="2" charset="2"/>
              </a:rPr>
              <a:t>W</a:t>
            </a:r>
            <a:r>
              <a:rPr lang="en-US" b="1" baseline="30000" dirty="0" err="1"/>
              <a:t>ss</a:t>
            </a:r>
            <a:r>
              <a:rPr lang="en-US" b="1" dirty="0"/>
              <a:t> = 15 kJ</a:t>
            </a:r>
          </a:p>
        </p:txBody>
      </p:sp>
      <p:sp>
        <p:nvSpPr>
          <p:cNvPr id="10" name="TextBox 9">
            <a:extLst>
              <a:ext uri="{FF2B5EF4-FFF2-40B4-BE49-F238E27FC236}">
                <a16:creationId xmlns:a16="http://schemas.microsoft.com/office/drawing/2014/main" id="{04AADE69-2DFF-D34E-AEAA-9F4B9D650773}"/>
              </a:ext>
            </a:extLst>
          </p:cNvPr>
          <p:cNvSpPr txBox="1"/>
          <p:nvPr/>
        </p:nvSpPr>
        <p:spPr>
          <a:xfrm>
            <a:off x="9523344" y="2823492"/>
            <a:ext cx="1500731" cy="1200329"/>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+15 kJ</a:t>
            </a:r>
          </a:p>
          <a:p>
            <a:pPr algn="ctr"/>
            <a:r>
              <a:rPr lang="en-US" b="1" dirty="0" err="1">
                <a:latin typeface="Symbol" pitchFamily="2" charset="2"/>
              </a:rPr>
              <a:t>W</a:t>
            </a:r>
            <a:r>
              <a:rPr lang="en-US" b="1" baseline="30000" dirty="0" err="1"/>
              <a:t>ss</a:t>
            </a:r>
            <a:r>
              <a:rPr lang="en-US" b="1" dirty="0"/>
              <a:t> = +15 kJ</a:t>
            </a:r>
          </a:p>
          <a:p>
            <a:pPr algn="ctr"/>
            <a:r>
              <a:rPr lang="en-US" b="1" dirty="0"/>
              <a:t>Solid &amp; Liquid</a:t>
            </a:r>
          </a:p>
          <a:p>
            <a:pPr algn="ctr"/>
            <a:r>
              <a:rPr lang="en-US" b="1" dirty="0"/>
              <a:t> </a:t>
            </a:r>
            <a:r>
              <a:rPr lang="en-US" b="1" dirty="0" err="1"/>
              <a:t>destablized</a:t>
            </a:r>
            <a:endParaRPr lang="en-US" b="1" dirty="0"/>
          </a:p>
        </p:txBody>
      </p:sp>
      <p:sp>
        <p:nvSpPr>
          <p:cNvPr id="6" name="TextBox 5">
            <a:extLst>
              <a:ext uri="{FF2B5EF4-FFF2-40B4-BE49-F238E27FC236}">
                <a16:creationId xmlns:a16="http://schemas.microsoft.com/office/drawing/2014/main" id="{67FCE5CD-F955-2B42-A204-E3F35F855708}"/>
              </a:ext>
            </a:extLst>
          </p:cNvPr>
          <p:cNvSpPr txBox="1"/>
          <p:nvPr/>
        </p:nvSpPr>
        <p:spPr>
          <a:xfrm>
            <a:off x="1584961" y="1938953"/>
            <a:ext cx="9339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Eutectic</a:t>
            </a:r>
          </a:p>
        </p:txBody>
      </p:sp>
      <p:sp>
        <p:nvSpPr>
          <p:cNvPr id="12" name="TextBox 11">
            <a:extLst>
              <a:ext uri="{FF2B5EF4-FFF2-40B4-BE49-F238E27FC236}">
                <a16:creationId xmlns:a16="http://schemas.microsoft.com/office/drawing/2014/main" id="{02AF2A30-65F8-4E4D-9670-BADDDF9FC215}"/>
              </a:ext>
            </a:extLst>
          </p:cNvPr>
          <p:cNvSpPr txBox="1"/>
          <p:nvPr/>
        </p:nvSpPr>
        <p:spPr>
          <a:xfrm>
            <a:off x="5162026" y="2065645"/>
            <a:ext cx="9339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Eutectic</a:t>
            </a:r>
          </a:p>
        </p:txBody>
      </p:sp>
    </p:spTree>
    <p:extLst>
      <p:ext uri="{BB962C8B-B14F-4D97-AF65-F5344CB8AC3E}">
        <p14:creationId xmlns:p14="http://schemas.microsoft.com/office/powerpoint/2010/main" val="3900856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D96FDC-44D1-D644-BA69-4A15B2EEBD33}"/>
              </a:ext>
            </a:extLst>
          </p:cNvPr>
          <p:cNvPicPr>
            <a:picLocks noChangeAspect="1"/>
          </p:cNvPicPr>
          <p:nvPr/>
        </p:nvPicPr>
        <p:blipFill>
          <a:blip r:embed="rId2"/>
          <a:stretch>
            <a:fillRect/>
          </a:stretch>
        </p:blipFill>
        <p:spPr>
          <a:xfrm>
            <a:off x="0" y="2136468"/>
            <a:ext cx="12192000" cy="4499322"/>
          </a:xfrm>
          <a:prstGeom prst="rect">
            <a:avLst/>
          </a:prstGeom>
        </p:spPr>
      </p:pic>
      <p:sp>
        <p:nvSpPr>
          <p:cNvPr id="2" name="Slide Number Placeholder 1">
            <a:extLst>
              <a:ext uri="{FF2B5EF4-FFF2-40B4-BE49-F238E27FC236}">
                <a16:creationId xmlns:a16="http://schemas.microsoft.com/office/drawing/2014/main" id="{E01024A5-0014-F844-B014-0599D3F06130}"/>
              </a:ext>
            </a:extLst>
          </p:cNvPr>
          <p:cNvSpPr>
            <a:spLocks noGrp="1"/>
          </p:cNvSpPr>
          <p:nvPr>
            <p:ph type="sldNum" sz="quarter" idx="12"/>
          </p:nvPr>
        </p:nvSpPr>
        <p:spPr/>
        <p:txBody>
          <a:bodyPr/>
          <a:lstStyle/>
          <a:p>
            <a:fld id="{B42E8C25-AC8F-F245-B538-4941A58602A5}" type="slidenum">
              <a:rPr lang="en-US" smtClean="0"/>
              <a:t>23</a:t>
            </a:fld>
            <a:endParaRPr lang="en-US"/>
          </a:p>
        </p:txBody>
      </p:sp>
      <p:sp>
        <p:nvSpPr>
          <p:cNvPr id="3" name="Rectangle 2">
            <a:extLst>
              <a:ext uri="{FF2B5EF4-FFF2-40B4-BE49-F238E27FC236}">
                <a16:creationId xmlns:a16="http://schemas.microsoft.com/office/drawing/2014/main" id="{D9416AE0-68D7-FC4D-B970-C76A51D07033}"/>
              </a:ext>
            </a:extLst>
          </p:cNvPr>
          <p:cNvSpPr/>
          <p:nvPr/>
        </p:nvSpPr>
        <p:spPr>
          <a:xfrm>
            <a:off x="5437558" y="342641"/>
            <a:ext cx="6928206" cy="1200329"/>
          </a:xfrm>
          <a:prstGeom prst="rect">
            <a:avLst/>
          </a:prstGeom>
        </p:spPr>
        <p:txBody>
          <a:bodyPr wrap="square">
            <a:spAutoFit/>
          </a:bodyPr>
          <a:lstStyle/>
          <a:p>
            <a:r>
              <a:rPr lang="en-US" dirty="0">
                <a:solidFill>
                  <a:srgbClr val="211E1E"/>
                </a:solidFill>
                <a:latin typeface="Times New Roman" panose="02020603050405020304" pitchFamily="18" charset="0"/>
                <a:cs typeface="Times New Roman" panose="02020603050405020304" pitchFamily="18" charset="0"/>
              </a:rPr>
              <a:t>Pure A and B melt at 800 and 1000 K with the entropy of fusion of both compounds set to 10 J K</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sz="1400" dirty="0">
                <a:solidFill>
                  <a:srgbClr val="211E1E"/>
                </a:solidFill>
                <a:latin typeface="Times New Roman" panose="02020603050405020304" pitchFamily="18" charset="0"/>
                <a:cs typeface="Times New Roman" panose="02020603050405020304" pitchFamily="18" charset="0"/>
              </a:rPr>
              <a:t> </a:t>
            </a:r>
            <a:r>
              <a:rPr lang="en-US" dirty="0" err="1">
                <a:solidFill>
                  <a:srgbClr val="211E1E"/>
                </a:solidFill>
                <a:latin typeface="Times New Roman" panose="02020603050405020304" pitchFamily="18" charset="0"/>
                <a:cs typeface="Times New Roman" panose="02020603050405020304" pitchFamily="18" charset="0"/>
              </a:rPr>
              <a:t>mol</a:t>
            </a:r>
            <a:r>
              <a:rPr lang="en-US" sz="1400" baseline="30000" dirty="0">
                <a:solidFill>
                  <a:srgbClr val="211E1E"/>
                </a:solidFill>
                <a:latin typeface="Times New Roman" panose="02020603050405020304" pitchFamily="18" charset="0"/>
                <a:cs typeface="Times New Roman" panose="02020603050405020304" pitchFamily="18" charset="0"/>
              </a:rPr>
              <a:t>–1</a:t>
            </a:r>
            <a:r>
              <a:rPr lang="en-US" dirty="0">
                <a:solidFill>
                  <a:srgbClr val="211E1E"/>
                </a:solidFill>
                <a:latin typeface="Times New Roman" panose="02020603050405020304" pitchFamily="18" charset="0"/>
                <a:cs typeface="Times New Roman" panose="02020603050405020304" pitchFamily="18" charset="0"/>
              </a:rPr>
              <a:t> typical for metals. The interaction coefficients of the two solutions have been varied systematically in order to generate nine different phase diagrams. </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6BFC5A3-A792-B14E-BFFB-9CAFC3E4DC26}"/>
              </a:ext>
            </a:extLst>
          </p:cNvPr>
          <p:cNvPicPr>
            <a:picLocks noChangeAspect="1"/>
          </p:cNvPicPr>
          <p:nvPr/>
        </p:nvPicPr>
        <p:blipFill>
          <a:blip r:embed="rId3"/>
          <a:stretch>
            <a:fillRect/>
          </a:stretch>
        </p:blipFill>
        <p:spPr>
          <a:xfrm>
            <a:off x="333286" y="244095"/>
            <a:ext cx="5104272" cy="515110"/>
          </a:xfrm>
          <a:prstGeom prst="rect">
            <a:avLst/>
          </a:prstGeom>
        </p:spPr>
      </p:pic>
      <p:pic>
        <p:nvPicPr>
          <p:cNvPr id="5" name="Picture 4">
            <a:extLst>
              <a:ext uri="{FF2B5EF4-FFF2-40B4-BE49-F238E27FC236}">
                <a16:creationId xmlns:a16="http://schemas.microsoft.com/office/drawing/2014/main" id="{7CF76363-8855-6C47-881F-D54FAB217DD3}"/>
              </a:ext>
            </a:extLst>
          </p:cNvPr>
          <p:cNvPicPr>
            <a:picLocks noChangeAspect="1"/>
          </p:cNvPicPr>
          <p:nvPr/>
        </p:nvPicPr>
        <p:blipFill>
          <a:blip r:embed="rId4"/>
          <a:stretch>
            <a:fillRect/>
          </a:stretch>
        </p:blipFill>
        <p:spPr>
          <a:xfrm>
            <a:off x="395657" y="898243"/>
            <a:ext cx="4971101" cy="590022"/>
          </a:xfrm>
          <a:prstGeom prst="rect">
            <a:avLst/>
          </a:prstGeom>
        </p:spPr>
      </p:pic>
      <p:sp>
        <p:nvSpPr>
          <p:cNvPr id="7" name="TextBox 6">
            <a:extLst>
              <a:ext uri="{FF2B5EF4-FFF2-40B4-BE49-F238E27FC236}">
                <a16:creationId xmlns:a16="http://schemas.microsoft.com/office/drawing/2014/main" id="{E6440575-C755-314C-85FE-2A5F9C8FD8B0}"/>
              </a:ext>
            </a:extLst>
          </p:cNvPr>
          <p:cNvSpPr txBox="1"/>
          <p:nvPr/>
        </p:nvSpPr>
        <p:spPr>
          <a:xfrm>
            <a:off x="9412518" y="4837851"/>
            <a:ext cx="2411406" cy="646331"/>
          </a:xfrm>
          <a:prstGeom prst="rect">
            <a:avLst/>
          </a:prstGeom>
          <a:noFill/>
        </p:spPr>
        <p:txBody>
          <a:bodyPr wrap="square" rtlCol="0">
            <a:spAutoFit/>
          </a:bodyPr>
          <a:lstStyle/>
          <a:p>
            <a:pPr algn="ctr"/>
            <a:r>
              <a:rPr lang="en-US" b="1" dirty="0"/>
              <a:t>Solid stabilized </a:t>
            </a:r>
          </a:p>
          <a:p>
            <a:pPr algn="ctr"/>
            <a:r>
              <a:rPr lang="en-US" b="1" dirty="0"/>
              <a:t>liquid destabilized</a:t>
            </a:r>
          </a:p>
        </p:txBody>
      </p:sp>
      <p:sp>
        <p:nvSpPr>
          <p:cNvPr id="8" name="TextBox 7">
            <a:extLst>
              <a:ext uri="{FF2B5EF4-FFF2-40B4-BE49-F238E27FC236}">
                <a16:creationId xmlns:a16="http://schemas.microsoft.com/office/drawing/2014/main" id="{12087722-5C6B-DA43-A13C-A8ED73904785}"/>
              </a:ext>
            </a:extLst>
          </p:cNvPr>
          <p:cNvSpPr txBox="1"/>
          <p:nvPr/>
        </p:nvSpPr>
        <p:spPr>
          <a:xfrm>
            <a:off x="5834604" y="4326407"/>
            <a:ext cx="1603836" cy="923330"/>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0</a:t>
            </a:r>
          </a:p>
          <a:p>
            <a:pPr algn="ctr"/>
            <a:r>
              <a:rPr lang="en-US" b="1" dirty="0" err="1">
                <a:latin typeface="Symbol" pitchFamily="2" charset="2"/>
              </a:rPr>
              <a:t>W</a:t>
            </a:r>
            <a:r>
              <a:rPr lang="en-US" b="1" baseline="30000" dirty="0" err="1"/>
              <a:t>ss</a:t>
            </a:r>
            <a:r>
              <a:rPr lang="en-US" b="1" dirty="0"/>
              <a:t> = -10 kJ</a:t>
            </a:r>
          </a:p>
          <a:p>
            <a:pPr algn="ctr"/>
            <a:r>
              <a:rPr lang="en-US" b="1" dirty="0"/>
              <a:t>Solid stabilized</a:t>
            </a:r>
          </a:p>
        </p:txBody>
      </p:sp>
      <p:sp>
        <p:nvSpPr>
          <p:cNvPr id="9" name="TextBox 8">
            <a:extLst>
              <a:ext uri="{FF2B5EF4-FFF2-40B4-BE49-F238E27FC236}">
                <a16:creationId xmlns:a16="http://schemas.microsoft.com/office/drawing/2014/main" id="{503031E7-0463-4044-9935-1C873924B203}"/>
              </a:ext>
            </a:extLst>
          </p:cNvPr>
          <p:cNvSpPr txBox="1"/>
          <p:nvPr/>
        </p:nvSpPr>
        <p:spPr>
          <a:xfrm>
            <a:off x="9924762" y="4333343"/>
            <a:ext cx="1386919" cy="646331"/>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+10 kJ </a:t>
            </a:r>
          </a:p>
          <a:p>
            <a:pPr algn="ctr"/>
            <a:r>
              <a:rPr lang="en-US" b="1" dirty="0" err="1">
                <a:latin typeface="Symbol" pitchFamily="2" charset="2"/>
              </a:rPr>
              <a:t>W</a:t>
            </a:r>
            <a:r>
              <a:rPr lang="en-US" b="1" baseline="30000" dirty="0" err="1"/>
              <a:t>ss</a:t>
            </a:r>
            <a:r>
              <a:rPr lang="en-US" b="1" dirty="0"/>
              <a:t> = -10 kJ</a:t>
            </a:r>
          </a:p>
        </p:txBody>
      </p:sp>
      <p:sp>
        <p:nvSpPr>
          <p:cNvPr id="10" name="TextBox 9">
            <a:extLst>
              <a:ext uri="{FF2B5EF4-FFF2-40B4-BE49-F238E27FC236}">
                <a16:creationId xmlns:a16="http://schemas.microsoft.com/office/drawing/2014/main" id="{04AADE69-2DFF-D34E-AEAA-9F4B9D650773}"/>
              </a:ext>
            </a:extLst>
          </p:cNvPr>
          <p:cNvSpPr txBox="1"/>
          <p:nvPr/>
        </p:nvSpPr>
        <p:spPr>
          <a:xfrm>
            <a:off x="1380476" y="2383861"/>
            <a:ext cx="1500731" cy="1200329"/>
          </a:xfrm>
          <a:prstGeom prst="rect">
            <a:avLst/>
          </a:prstGeom>
          <a:noFill/>
        </p:spPr>
        <p:txBody>
          <a:bodyPr wrap="none" rtlCol="0">
            <a:spAutoFit/>
          </a:bodyPr>
          <a:lstStyle/>
          <a:p>
            <a:pPr algn="ctr"/>
            <a:r>
              <a:rPr lang="en-US" b="1" dirty="0" err="1">
                <a:latin typeface="Symbol" pitchFamily="2" charset="2"/>
              </a:rPr>
              <a:t>W</a:t>
            </a:r>
            <a:r>
              <a:rPr lang="en-US" b="1" baseline="30000" dirty="0" err="1"/>
              <a:t>liq</a:t>
            </a:r>
            <a:r>
              <a:rPr lang="en-US" b="1" dirty="0"/>
              <a:t> = -10 kJ</a:t>
            </a:r>
          </a:p>
          <a:p>
            <a:pPr algn="ctr"/>
            <a:r>
              <a:rPr lang="en-US" b="1" dirty="0" err="1">
                <a:latin typeface="Symbol" pitchFamily="2" charset="2"/>
              </a:rPr>
              <a:t>W</a:t>
            </a:r>
            <a:r>
              <a:rPr lang="en-US" b="1" baseline="30000" dirty="0" err="1"/>
              <a:t>ss</a:t>
            </a:r>
            <a:r>
              <a:rPr lang="en-US" b="1" dirty="0"/>
              <a:t> = -10 kJ</a:t>
            </a:r>
          </a:p>
          <a:p>
            <a:pPr algn="ctr"/>
            <a:r>
              <a:rPr lang="en-US" b="1" dirty="0"/>
              <a:t>Solid &amp; Liquid</a:t>
            </a:r>
          </a:p>
          <a:p>
            <a:pPr algn="ctr"/>
            <a:r>
              <a:rPr lang="en-US" b="1" dirty="0"/>
              <a:t> </a:t>
            </a:r>
            <a:r>
              <a:rPr lang="en-US" b="1" dirty="0" err="1"/>
              <a:t>stablized</a:t>
            </a:r>
            <a:endParaRPr lang="en-US" b="1" dirty="0"/>
          </a:p>
        </p:txBody>
      </p:sp>
      <p:sp>
        <p:nvSpPr>
          <p:cNvPr id="11" name="TextBox 10">
            <a:extLst>
              <a:ext uri="{FF2B5EF4-FFF2-40B4-BE49-F238E27FC236}">
                <a16:creationId xmlns:a16="http://schemas.microsoft.com/office/drawing/2014/main" id="{2899306D-5E36-DB45-BEA8-E1B167A6028A}"/>
              </a:ext>
            </a:extLst>
          </p:cNvPr>
          <p:cNvSpPr txBox="1"/>
          <p:nvPr/>
        </p:nvSpPr>
        <p:spPr>
          <a:xfrm>
            <a:off x="5216434" y="1767136"/>
            <a:ext cx="19410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Congruent melting</a:t>
            </a:r>
          </a:p>
        </p:txBody>
      </p:sp>
    </p:spTree>
    <p:extLst>
      <p:ext uri="{BB962C8B-B14F-4D97-AF65-F5344CB8AC3E}">
        <p14:creationId xmlns:p14="http://schemas.microsoft.com/office/powerpoint/2010/main" val="1291364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1024A5-0014-F844-B014-0599D3F06130}"/>
              </a:ext>
            </a:extLst>
          </p:cNvPr>
          <p:cNvSpPr>
            <a:spLocks noGrp="1"/>
          </p:cNvSpPr>
          <p:nvPr>
            <p:ph type="sldNum" sz="quarter" idx="12"/>
          </p:nvPr>
        </p:nvSpPr>
        <p:spPr/>
        <p:txBody>
          <a:bodyPr/>
          <a:lstStyle/>
          <a:p>
            <a:fld id="{B42E8C25-AC8F-F245-B538-4941A58602A5}" type="slidenum">
              <a:rPr lang="en-US" smtClean="0"/>
              <a:t>24</a:t>
            </a:fld>
            <a:endParaRPr lang="en-US"/>
          </a:p>
        </p:txBody>
      </p:sp>
      <p:pic>
        <p:nvPicPr>
          <p:cNvPr id="4" name="Picture 3">
            <a:extLst>
              <a:ext uri="{FF2B5EF4-FFF2-40B4-BE49-F238E27FC236}">
                <a16:creationId xmlns:a16="http://schemas.microsoft.com/office/drawing/2014/main" id="{D6BFC5A3-A792-B14E-BFFB-9CAFC3E4DC26}"/>
              </a:ext>
            </a:extLst>
          </p:cNvPr>
          <p:cNvPicPr>
            <a:picLocks noChangeAspect="1"/>
          </p:cNvPicPr>
          <p:nvPr/>
        </p:nvPicPr>
        <p:blipFill>
          <a:blip r:embed="rId2"/>
          <a:stretch>
            <a:fillRect/>
          </a:stretch>
        </p:blipFill>
        <p:spPr>
          <a:xfrm>
            <a:off x="786213" y="2004529"/>
            <a:ext cx="5104272" cy="515110"/>
          </a:xfrm>
          <a:prstGeom prst="rect">
            <a:avLst/>
          </a:prstGeom>
        </p:spPr>
      </p:pic>
      <p:pic>
        <p:nvPicPr>
          <p:cNvPr id="5" name="Picture 4">
            <a:extLst>
              <a:ext uri="{FF2B5EF4-FFF2-40B4-BE49-F238E27FC236}">
                <a16:creationId xmlns:a16="http://schemas.microsoft.com/office/drawing/2014/main" id="{7CF76363-8855-6C47-881F-D54FAB217DD3}"/>
              </a:ext>
            </a:extLst>
          </p:cNvPr>
          <p:cNvPicPr>
            <a:picLocks noChangeAspect="1"/>
          </p:cNvPicPr>
          <p:nvPr/>
        </p:nvPicPr>
        <p:blipFill>
          <a:blip r:embed="rId3"/>
          <a:stretch>
            <a:fillRect/>
          </a:stretch>
        </p:blipFill>
        <p:spPr>
          <a:xfrm>
            <a:off x="848584" y="2658677"/>
            <a:ext cx="4971101" cy="590022"/>
          </a:xfrm>
          <a:prstGeom prst="rect">
            <a:avLst/>
          </a:prstGeom>
        </p:spPr>
      </p:pic>
      <p:pic>
        <p:nvPicPr>
          <p:cNvPr id="11" name="Picture 10">
            <a:extLst>
              <a:ext uri="{FF2B5EF4-FFF2-40B4-BE49-F238E27FC236}">
                <a16:creationId xmlns:a16="http://schemas.microsoft.com/office/drawing/2014/main" id="{C0DC8F04-C215-A34A-BDD4-16D945602054}"/>
              </a:ext>
            </a:extLst>
          </p:cNvPr>
          <p:cNvPicPr>
            <a:picLocks noChangeAspect="1"/>
          </p:cNvPicPr>
          <p:nvPr/>
        </p:nvPicPr>
        <p:blipFill>
          <a:blip r:embed="rId4"/>
          <a:stretch>
            <a:fillRect/>
          </a:stretch>
        </p:blipFill>
        <p:spPr>
          <a:xfrm>
            <a:off x="8103845" y="1284470"/>
            <a:ext cx="1305074" cy="435025"/>
          </a:xfrm>
          <a:prstGeom prst="rect">
            <a:avLst/>
          </a:prstGeom>
        </p:spPr>
      </p:pic>
      <p:pic>
        <p:nvPicPr>
          <p:cNvPr id="12" name="Picture 11">
            <a:extLst>
              <a:ext uri="{FF2B5EF4-FFF2-40B4-BE49-F238E27FC236}">
                <a16:creationId xmlns:a16="http://schemas.microsoft.com/office/drawing/2014/main" id="{910957D3-48EA-A34F-9D5F-8412FD4CC7A8}"/>
              </a:ext>
            </a:extLst>
          </p:cNvPr>
          <p:cNvPicPr>
            <a:picLocks noChangeAspect="1"/>
          </p:cNvPicPr>
          <p:nvPr/>
        </p:nvPicPr>
        <p:blipFill>
          <a:blip r:embed="rId5"/>
          <a:stretch>
            <a:fillRect/>
          </a:stretch>
        </p:blipFill>
        <p:spPr>
          <a:xfrm>
            <a:off x="7018945" y="1864813"/>
            <a:ext cx="3670597" cy="673924"/>
          </a:xfrm>
          <a:prstGeom prst="rect">
            <a:avLst/>
          </a:prstGeom>
        </p:spPr>
      </p:pic>
      <p:pic>
        <p:nvPicPr>
          <p:cNvPr id="13" name="Picture 12">
            <a:extLst>
              <a:ext uri="{FF2B5EF4-FFF2-40B4-BE49-F238E27FC236}">
                <a16:creationId xmlns:a16="http://schemas.microsoft.com/office/drawing/2014/main" id="{3BE66637-5C20-CF4A-8780-137F2C8F3525}"/>
              </a:ext>
            </a:extLst>
          </p:cNvPr>
          <p:cNvPicPr>
            <a:picLocks noChangeAspect="1"/>
          </p:cNvPicPr>
          <p:nvPr/>
        </p:nvPicPr>
        <p:blipFill>
          <a:blip r:embed="rId6"/>
          <a:stretch>
            <a:fillRect/>
          </a:stretch>
        </p:blipFill>
        <p:spPr>
          <a:xfrm>
            <a:off x="6962507" y="2519639"/>
            <a:ext cx="3770476" cy="747480"/>
          </a:xfrm>
          <a:prstGeom prst="rect">
            <a:avLst/>
          </a:prstGeom>
        </p:spPr>
      </p:pic>
      <p:sp>
        <p:nvSpPr>
          <p:cNvPr id="14" name="TextBox 13">
            <a:extLst>
              <a:ext uri="{FF2B5EF4-FFF2-40B4-BE49-F238E27FC236}">
                <a16:creationId xmlns:a16="http://schemas.microsoft.com/office/drawing/2014/main" id="{29CD67BF-306B-B44C-85DD-37B36B484087}"/>
              </a:ext>
            </a:extLst>
          </p:cNvPr>
          <p:cNvSpPr txBox="1"/>
          <p:nvPr/>
        </p:nvSpPr>
        <p:spPr>
          <a:xfrm>
            <a:off x="7715012" y="985973"/>
            <a:ext cx="246973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If it is assumed that</a:t>
            </a:r>
          </a:p>
        </p:txBody>
      </p:sp>
      <p:sp>
        <p:nvSpPr>
          <p:cNvPr id="15" name="TextBox 14">
            <a:extLst>
              <a:ext uri="{FF2B5EF4-FFF2-40B4-BE49-F238E27FC236}">
                <a16:creationId xmlns:a16="http://schemas.microsoft.com/office/drawing/2014/main" id="{240DA90B-4FB4-3348-911D-F15A2FE62B5B}"/>
              </a:ext>
            </a:extLst>
          </p:cNvPr>
          <p:cNvSpPr txBox="1"/>
          <p:nvPr/>
        </p:nvSpPr>
        <p:spPr>
          <a:xfrm>
            <a:off x="7597329" y="3552613"/>
            <a:ext cx="282763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Then you need only one </a:t>
            </a:r>
            <a:r>
              <a:rPr lang="en-US" dirty="0">
                <a:latin typeface="Symbol" pitchFamily="2" charset="2"/>
              </a:rPr>
              <a:t>W</a:t>
            </a:r>
          </a:p>
          <a:p>
            <a:r>
              <a:rPr lang="en-US" dirty="0">
                <a:latin typeface="Times New Roman" panose="02020603050405020304" pitchFamily="18" charset="0"/>
                <a:cs typeface="Times New Roman" panose="02020603050405020304" pitchFamily="18" charset="0"/>
              </a:rPr>
              <a:t>(The solid state doesn’t mix)</a:t>
            </a:r>
          </a:p>
        </p:txBody>
      </p:sp>
      <p:sp>
        <p:nvSpPr>
          <p:cNvPr id="16" name="TextBox 15">
            <a:extLst>
              <a:ext uri="{FF2B5EF4-FFF2-40B4-BE49-F238E27FC236}">
                <a16:creationId xmlns:a16="http://schemas.microsoft.com/office/drawing/2014/main" id="{EBF12BBF-55B1-004A-B9A7-254799E32462}"/>
              </a:ext>
            </a:extLst>
          </p:cNvPr>
          <p:cNvSpPr txBox="1"/>
          <p:nvPr/>
        </p:nvSpPr>
        <p:spPr>
          <a:xfrm>
            <a:off x="2144994" y="4704638"/>
            <a:ext cx="8349242"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Regular solution model has only a few parameters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means that experimentally you need only determine a few points of equilibrium composition to predict the entire phase diagram.</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8638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9CA9F-24F0-F445-A607-78C42D59CAA3}"/>
              </a:ext>
            </a:extLst>
          </p:cNvPr>
          <p:cNvSpPr>
            <a:spLocks noGrp="1"/>
          </p:cNvSpPr>
          <p:nvPr>
            <p:ph type="sldNum" sz="quarter" idx="12"/>
          </p:nvPr>
        </p:nvSpPr>
        <p:spPr/>
        <p:txBody>
          <a:bodyPr/>
          <a:lstStyle/>
          <a:p>
            <a:fld id="{B42E8C25-AC8F-F245-B538-4941A58602A5}" type="slidenum">
              <a:rPr lang="en-US" smtClean="0">
                <a:latin typeface="Times New Roman" panose="02020603050405020304" pitchFamily="18" charset="0"/>
                <a:cs typeface="Times New Roman" panose="02020603050405020304" pitchFamily="18" charset="0"/>
              </a:rPr>
              <a:t>25</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B38361A-BCEF-2049-911C-43CD1C84E7EA}"/>
              </a:ext>
            </a:extLst>
          </p:cNvPr>
          <p:cNvSpPr txBox="1"/>
          <p:nvPr/>
        </p:nvSpPr>
        <p:spPr>
          <a:xfrm>
            <a:off x="3854153" y="160507"/>
            <a:ext cx="282641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Invariant Phase Equilibria</a:t>
            </a:r>
          </a:p>
        </p:txBody>
      </p:sp>
      <p:sp>
        <p:nvSpPr>
          <p:cNvPr id="4" name="TextBox 3">
            <a:extLst>
              <a:ext uri="{FF2B5EF4-FFF2-40B4-BE49-F238E27FC236}">
                <a16:creationId xmlns:a16="http://schemas.microsoft.com/office/drawing/2014/main" id="{55B9BD71-6F84-0A47-B574-2D4D381CA013}"/>
              </a:ext>
            </a:extLst>
          </p:cNvPr>
          <p:cNvSpPr txBox="1"/>
          <p:nvPr/>
        </p:nvSpPr>
        <p:spPr>
          <a:xfrm>
            <a:off x="3264493" y="704268"/>
            <a:ext cx="8417608" cy="39703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are three degrees of freedom for a binary system.  If three phases meet the conditions are invariant.  This means that the phase composition acts like a pure component.  An azeotrope or congruent melting point splits the phase diagram into two phase diagrams.  There are several types of “</a:t>
            </a:r>
            <a:r>
              <a:rPr lang="en-US" b="1" dirty="0">
                <a:latin typeface="Times New Roman" panose="02020603050405020304" pitchFamily="18" charset="0"/>
                <a:cs typeface="Times New Roman" panose="02020603050405020304" pitchFamily="18" charset="0"/>
              </a:rPr>
              <a:t>invariant reactions</a:t>
            </a:r>
            <a:r>
              <a:rPr lang="en-US"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Azeotrope</a:t>
            </a:r>
            <a:r>
              <a:rPr lang="en-US" dirty="0">
                <a:latin typeface="Times New Roman" panose="02020603050405020304" pitchFamily="18" charset="0"/>
                <a:cs typeface="Times New Roman" panose="02020603050405020304" pitchFamily="18" charset="0"/>
              </a:rPr>
              <a:t>  V =&gt; L Composition fixed,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i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y</a:t>
            </a:r>
            <a:r>
              <a:rPr lang="en-US" baseline="-25000" dirty="0" err="1">
                <a:latin typeface="Times New Roman" panose="02020603050405020304" pitchFamily="18" charset="0"/>
                <a:cs typeface="Times New Roman" panose="02020603050405020304" pitchFamily="18" charset="0"/>
              </a:rPr>
              <a:t>i</a:t>
            </a:r>
            <a:endParaRPr lang="en-US" baseline="-250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Congruent melting</a:t>
            </a:r>
            <a:r>
              <a:rPr lang="en-US" dirty="0">
                <a:latin typeface="Times New Roman" panose="02020603050405020304" pitchFamily="18" charset="0"/>
                <a:cs typeface="Times New Roman" panose="02020603050405020304" pitchFamily="18" charset="0"/>
              </a:rPr>
              <a:t> point L =&gt; S Composition fixed, </a:t>
            </a:r>
            <a:r>
              <a:rPr lang="en-US" i="1"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i</a:t>
            </a:r>
            <a:r>
              <a:rPr lang="en-US" baseline="30000" dirty="0" err="1">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i</a:t>
            </a:r>
            <a:r>
              <a:rPr lang="en-US" baseline="30000" dirty="0" err="1">
                <a:latin typeface="Times New Roman" panose="02020603050405020304" pitchFamily="18" charset="0"/>
                <a:cs typeface="Times New Roman" panose="02020603050405020304" pitchFamily="18" charset="0"/>
              </a:rPr>
              <a:t>l</a:t>
            </a:r>
            <a:endParaRPr lang="en-US" baseline="300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Hex to Cubic Phase </a:t>
            </a:r>
            <a:r>
              <a:rPr lang="en-US" dirty="0">
                <a:latin typeface="Times New Roman" panose="02020603050405020304" pitchFamily="18" charset="0"/>
                <a:cs typeface="Times New Roman" panose="02020603050405020304" pitchFamily="18" charset="0"/>
              </a:rPr>
              <a:t>transition of Y</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Comp. fixed</a:t>
            </a:r>
            <a:endParaRPr lang="en-US" baseline="-25000"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Peritectic</a:t>
            </a:r>
            <a:r>
              <a:rPr lang="en-US" dirty="0">
                <a:latin typeface="Times New Roman" panose="02020603050405020304" pitchFamily="18" charset="0"/>
                <a:cs typeface="Times New Roman" panose="02020603050405020304" pitchFamily="18" charset="0"/>
              </a:rPr>
              <a:t> Reaction</a:t>
            </a:r>
          </a:p>
          <a:p>
            <a:r>
              <a:rPr lang="en-US" dirty="0">
                <a:latin typeface="Times New Roman" panose="02020603050405020304" pitchFamily="18" charset="0"/>
                <a:cs typeface="Times New Roman" panose="02020603050405020304" pitchFamily="18" charset="0"/>
              </a:rPr>
              <a:t>	Peritectoid = 3 solid phases</a:t>
            </a:r>
          </a:p>
          <a:p>
            <a:r>
              <a:rPr lang="en-US" b="1" dirty="0">
                <a:latin typeface="Times New Roman" panose="02020603050405020304" pitchFamily="18" charset="0"/>
                <a:cs typeface="Times New Roman" panose="02020603050405020304" pitchFamily="18" charset="0"/>
              </a:rPr>
              <a:t>Eutectic</a:t>
            </a:r>
            <a:r>
              <a:rPr lang="en-US" dirty="0">
                <a:latin typeface="Times New Roman" panose="02020603050405020304" pitchFamily="18" charset="0"/>
                <a:cs typeface="Times New Roman" panose="02020603050405020304" pitchFamily="18" charset="0"/>
              </a:rPr>
              <a:t> Reaction</a:t>
            </a:r>
          </a:p>
          <a:p>
            <a:r>
              <a:rPr lang="en-US" dirty="0">
                <a:latin typeface="Times New Roman" panose="02020603050405020304" pitchFamily="18" charset="0"/>
                <a:cs typeface="Times New Roman" panose="02020603050405020304" pitchFamily="18" charset="0"/>
              </a:rPr>
              <a:t>	Eutectoid = liquid &amp; 2 solid phases</a:t>
            </a:r>
          </a:p>
          <a:p>
            <a:r>
              <a:rPr lang="en-US" b="1" dirty="0">
                <a:latin typeface="Times New Roman" panose="02020603050405020304" pitchFamily="18" charset="0"/>
                <a:cs typeface="Times New Roman" panose="02020603050405020304" pitchFamily="18" charset="0"/>
              </a:rPr>
              <a:t>Monotectic</a:t>
            </a:r>
            <a:r>
              <a:rPr lang="en-US" dirty="0">
                <a:latin typeface="Times New Roman" panose="02020603050405020304" pitchFamily="18" charset="0"/>
                <a:cs typeface="Times New Roman" panose="02020603050405020304" pitchFamily="18" charset="0"/>
              </a:rPr>
              <a:t> Reaction L</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=&gt; S + L</a:t>
            </a:r>
            <a:r>
              <a:rPr lang="en-US" baseline="-25000" dirty="0">
                <a:latin typeface="Times New Roman" panose="02020603050405020304" pitchFamily="18" charset="0"/>
                <a:cs typeface="Times New Roman" panose="02020603050405020304" pitchFamily="18" charset="0"/>
              </a:rPr>
              <a:t>2</a:t>
            </a:r>
          </a:p>
          <a:p>
            <a:r>
              <a:rPr lang="en-US" b="1" dirty="0" err="1">
                <a:latin typeface="Times New Roman" panose="02020603050405020304" pitchFamily="18" charset="0"/>
                <a:cs typeface="Times New Roman" panose="02020603050405020304" pitchFamily="18" charset="0"/>
              </a:rPr>
              <a:t>Syntectic</a:t>
            </a:r>
            <a:r>
              <a:rPr lang="en-US" dirty="0">
                <a:latin typeface="Times New Roman" panose="02020603050405020304" pitchFamily="18" charset="0"/>
                <a:cs typeface="Times New Roman" panose="02020603050405020304" pitchFamily="18" charset="0"/>
              </a:rPr>
              <a:t> Reaction L</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L</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=&gt; S</a:t>
            </a: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6527894-692B-F746-88C4-73CD868DF6B2}"/>
              </a:ext>
            </a:extLst>
          </p:cNvPr>
          <p:cNvPicPr>
            <a:picLocks noChangeAspect="1"/>
          </p:cNvPicPr>
          <p:nvPr/>
        </p:nvPicPr>
        <p:blipFill>
          <a:blip r:embed="rId2"/>
          <a:stretch>
            <a:fillRect/>
          </a:stretch>
        </p:blipFill>
        <p:spPr>
          <a:xfrm>
            <a:off x="535236" y="529839"/>
            <a:ext cx="2244577" cy="1723736"/>
          </a:xfrm>
          <a:prstGeom prst="rect">
            <a:avLst/>
          </a:prstGeom>
        </p:spPr>
      </p:pic>
      <p:pic>
        <p:nvPicPr>
          <p:cNvPr id="6" name="Picture 5">
            <a:extLst>
              <a:ext uri="{FF2B5EF4-FFF2-40B4-BE49-F238E27FC236}">
                <a16:creationId xmlns:a16="http://schemas.microsoft.com/office/drawing/2014/main" id="{06E4AE96-A633-1144-843C-1DD92C290B09}"/>
              </a:ext>
            </a:extLst>
          </p:cNvPr>
          <p:cNvPicPr>
            <a:picLocks noChangeAspect="1"/>
          </p:cNvPicPr>
          <p:nvPr/>
        </p:nvPicPr>
        <p:blipFill>
          <a:blip r:embed="rId3"/>
          <a:stretch>
            <a:fillRect/>
          </a:stretch>
        </p:blipFill>
        <p:spPr>
          <a:xfrm>
            <a:off x="713240" y="2395259"/>
            <a:ext cx="1780960" cy="2163448"/>
          </a:xfrm>
          <a:prstGeom prst="rect">
            <a:avLst/>
          </a:prstGeom>
        </p:spPr>
      </p:pic>
      <p:pic>
        <p:nvPicPr>
          <p:cNvPr id="7" name="Picture 6">
            <a:extLst>
              <a:ext uri="{FF2B5EF4-FFF2-40B4-BE49-F238E27FC236}">
                <a16:creationId xmlns:a16="http://schemas.microsoft.com/office/drawing/2014/main" id="{6D6C91B9-0AEC-E14D-9422-996999447099}"/>
              </a:ext>
            </a:extLst>
          </p:cNvPr>
          <p:cNvPicPr>
            <a:picLocks noChangeAspect="1"/>
          </p:cNvPicPr>
          <p:nvPr/>
        </p:nvPicPr>
        <p:blipFill>
          <a:blip r:embed="rId4"/>
          <a:stretch>
            <a:fillRect/>
          </a:stretch>
        </p:blipFill>
        <p:spPr>
          <a:xfrm>
            <a:off x="535236" y="4700391"/>
            <a:ext cx="2136968" cy="1874660"/>
          </a:xfrm>
          <a:prstGeom prst="rect">
            <a:avLst/>
          </a:prstGeom>
        </p:spPr>
      </p:pic>
      <p:grpSp>
        <p:nvGrpSpPr>
          <p:cNvPr id="10" name="Group 9">
            <a:extLst>
              <a:ext uri="{FF2B5EF4-FFF2-40B4-BE49-F238E27FC236}">
                <a16:creationId xmlns:a16="http://schemas.microsoft.com/office/drawing/2014/main" id="{22F86C4E-41E9-6247-894D-1A2113BFAFEA}"/>
              </a:ext>
            </a:extLst>
          </p:cNvPr>
          <p:cNvGrpSpPr/>
          <p:nvPr/>
        </p:nvGrpSpPr>
        <p:grpSpPr>
          <a:xfrm>
            <a:off x="8197732" y="2532986"/>
            <a:ext cx="3004873" cy="2982482"/>
            <a:chOff x="6398150" y="3476983"/>
            <a:chExt cx="3004873" cy="2982482"/>
          </a:xfrm>
        </p:grpSpPr>
        <p:pic>
          <p:nvPicPr>
            <p:cNvPr id="8" name="Picture 7">
              <a:extLst>
                <a:ext uri="{FF2B5EF4-FFF2-40B4-BE49-F238E27FC236}">
                  <a16:creationId xmlns:a16="http://schemas.microsoft.com/office/drawing/2014/main" id="{2E687B5E-0FAB-A341-A87F-99ED8F6E65C0}"/>
                </a:ext>
              </a:extLst>
            </p:cNvPr>
            <p:cNvPicPr>
              <a:picLocks noChangeAspect="1"/>
            </p:cNvPicPr>
            <p:nvPr/>
          </p:nvPicPr>
          <p:blipFill>
            <a:blip r:embed="rId5"/>
            <a:stretch>
              <a:fillRect/>
            </a:stretch>
          </p:blipFill>
          <p:spPr>
            <a:xfrm>
              <a:off x="6398150" y="3476983"/>
              <a:ext cx="3004873" cy="2982482"/>
            </a:xfrm>
            <a:prstGeom prst="rect">
              <a:avLst/>
            </a:prstGeom>
          </p:spPr>
        </p:pic>
        <p:pic>
          <p:nvPicPr>
            <p:cNvPr id="9" name="Picture 8">
              <a:extLst>
                <a:ext uri="{FF2B5EF4-FFF2-40B4-BE49-F238E27FC236}">
                  <a16:creationId xmlns:a16="http://schemas.microsoft.com/office/drawing/2014/main" id="{6DFF8970-3D82-004B-A394-1BB72F122351}"/>
                </a:ext>
              </a:extLst>
            </p:cNvPr>
            <p:cNvPicPr>
              <a:picLocks noChangeAspect="1"/>
            </p:cNvPicPr>
            <p:nvPr/>
          </p:nvPicPr>
          <p:blipFill>
            <a:blip r:embed="rId6"/>
            <a:stretch>
              <a:fillRect/>
            </a:stretch>
          </p:blipFill>
          <p:spPr>
            <a:xfrm>
              <a:off x="6914486" y="3600836"/>
              <a:ext cx="1972200" cy="337449"/>
            </a:xfrm>
            <a:prstGeom prst="rect">
              <a:avLst/>
            </a:prstGeom>
          </p:spPr>
        </p:pic>
      </p:grpSp>
      <p:pic>
        <p:nvPicPr>
          <p:cNvPr id="11" name="Picture 10">
            <a:extLst>
              <a:ext uri="{FF2B5EF4-FFF2-40B4-BE49-F238E27FC236}">
                <a16:creationId xmlns:a16="http://schemas.microsoft.com/office/drawing/2014/main" id="{AD9C8250-1689-544F-B7CC-B20A43F473CF}"/>
              </a:ext>
            </a:extLst>
          </p:cNvPr>
          <p:cNvPicPr>
            <a:picLocks noChangeAspect="1"/>
          </p:cNvPicPr>
          <p:nvPr/>
        </p:nvPicPr>
        <p:blipFill>
          <a:blip r:embed="rId7"/>
          <a:stretch>
            <a:fillRect/>
          </a:stretch>
        </p:blipFill>
        <p:spPr>
          <a:xfrm>
            <a:off x="3854153" y="4472912"/>
            <a:ext cx="3037917" cy="2148473"/>
          </a:xfrm>
          <a:prstGeom prst="rect">
            <a:avLst/>
          </a:prstGeom>
        </p:spPr>
      </p:pic>
      <p:sp>
        <p:nvSpPr>
          <p:cNvPr id="12" name="TextBox 11">
            <a:extLst>
              <a:ext uri="{FF2B5EF4-FFF2-40B4-BE49-F238E27FC236}">
                <a16:creationId xmlns:a16="http://schemas.microsoft.com/office/drawing/2014/main" id="{553F4BE6-1EBE-7544-A894-97FC798A1329}"/>
              </a:ext>
            </a:extLst>
          </p:cNvPr>
          <p:cNvSpPr txBox="1"/>
          <p:nvPr/>
        </p:nvSpPr>
        <p:spPr>
          <a:xfrm>
            <a:off x="6970235" y="57937"/>
            <a:ext cx="4472122" cy="64633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F = C – P + 2 for binary F = 4 – P composition diagram holds one DOF constant</a:t>
            </a:r>
          </a:p>
        </p:txBody>
      </p:sp>
    </p:spTree>
    <p:extLst>
      <p:ext uri="{BB962C8B-B14F-4D97-AF65-F5344CB8AC3E}">
        <p14:creationId xmlns:p14="http://schemas.microsoft.com/office/powerpoint/2010/main" val="4268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51235-0B75-C842-AACA-8CE7A06D6D5A}"/>
              </a:ext>
            </a:extLst>
          </p:cNvPr>
          <p:cNvSpPr>
            <a:spLocks noGrp="1"/>
          </p:cNvSpPr>
          <p:nvPr>
            <p:ph type="sldNum" sz="quarter" idx="12"/>
          </p:nvPr>
        </p:nvSpPr>
        <p:spPr/>
        <p:txBody>
          <a:bodyPr/>
          <a:lstStyle/>
          <a:p>
            <a:fld id="{B42E8C25-AC8F-F245-B538-4941A58602A5}" type="slidenum">
              <a:rPr lang="en-US" smtClean="0"/>
              <a:t>26</a:t>
            </a:fld>
            <a:endParaRPr lang="en-US"/>
          </a:p>
        </p:txBody>
      </p:sp>
      <p:pic>
        <p:nvPicPr>
          <p:cNvPr id="3" name="Picture 2">
            <a:extLst>
              <a:ext uri="{FF2B5EF4-FFF2-40B4-BE49-F238E27FC236}">
                <a16:creationId xmlns:a16="http://schemas.microsoft.com/office/drawing/2014/main" id="{8391C7CD-64A5-3B44-88D4-1FEADA169A8A}"/>
              </a:ext>
            </a:extLst>
          </p:cNvPr>
          <p:cNvPicPr>
            <a:picLocks noChangeAspect="1"/>
          </p:cNvPicPr>
          <p:nvPr/>
        </p:nvPicPr>
        <p:blipFill>
          <a:blip r:embed="rId2"/>
          <a:stretch>
            <a:fillRect/>
          </a:stretch>
        </p:blipFill>
        <p:spPr>
          <a:xfrm>
            <a:off x="1358782" y="497808"/>
            <a:ext cx="8999502" cy="6360192"/>
          </a:xfrm>
          <a:prstGeom prst="rect">
            <a:avLst/>
          </a:prstGeom>
        </p:spPr>
      </p:pic>
      <p:sp>
        <p:nvSpPr>
          <p:cNvPr id="4" name="TextBox 3">
            <a:extLst>
              <a:ext uri="{FF2B5EF4-FFF2-40B4-BE49-F238E27FC236}">
                <a16:creationId xmlns:a16="http://schemas.microsoft.com/office/drawing/2014/main" id="{F8FE6FE0-C9F7-F44B-8928-8DB062A09E35}"/>
              </a:ext>
            </a:extLst>
          </p:cNvPr>
          <p:cNvSpPr txBox="1"/>
          <p:nvPr/>
        </p:nvSpPr>
        <p:spPr>
          <a:xfrm>
            <a:off x="3709655" y="97698"/>
            <a:ext cx="4979248"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Stoichiometric Intermediate Phase, CaZrO</a:t>
            </a:r>
            <a:r>
              <a:rPr lang="en-US" sz="2000" b="1" baseline="-25000" dirty="0">
                <a:latin typeface="Times New Roman" panose="02020603050405020304" pitchFamily="18" charset="0"/>
                <a:cs typeface="Times New Roman" panose="02020603050405020304" pitchFamily="18" charset="0"/>
              </a:rPr>
              <a:t>3</a:t>
            </a:r>
          </a:p>
        </p:txBody>
      </p:sp>
      <p:sp>
        <p:nvSpPr>
          <p:cNvPr id="5" name="TextBox 4">
            <a:extLst>
              <a:ext uri="{FF2B5EF4-FFF2-40B4-BE49-F238E27FC236}">
                <a16:creationId xmlns:a16="http://schemas.microsoft.com/office/drawing/2014/main" id="{C8157808-86E3-3F48-8EF3-D9A84F48086C}"/>
              </a:ext>
            </a:extLst>
          </p:cNvPr>
          <p:cNvSpPr txBox="1"/>
          <p:nvPr/>
        </p:nvSpPr>
        <p:spPr>
          <a:xfrm>
            <a:off x="10170276" y="1478422"/>
            <a:ext cx="1828493" cy="286232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Stoichiometric Intermediate Phase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Only stable at one exact composition where it has a very low free energy</a:t>
            </a:r>
          </a:p>
        </p:txBody>
      </p:sp>
      <p:cxnSp>
        <p:nvCxnSpPr>
          <p:cNvPr id="7" name="Straight Connector 6">
            <a:extLst>
              <a:ext uri="{FF2B5EF4-FFF2-40B4-BE49-F238E27FC236}">
                <a16:creationId xmlns:a16="http://schemas.microsoft.com/office/drawing/2014/main" id="{B2519974-2E50-FA48-9259-11E74F7DA850}"/>
              </a:ext>
            </a:extLst>
          </p:cNvPr>
          <p:cNvCxnSpPr/>
          <p:nvPr/>
        </p:nvCxnSpPr>
        <p:spPr>
          <a:xfrm>
            <a:off x="6635931" y="3196046"/>
            <a:ext cx="36401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610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E2D5D-B0CE-3F4A-80E1-9F65E536CA9B}"/>
              </a:ext>
            </a:extLst>
          </p:cNvPr>
          <p:cNvSpPr>
            <a:spLocks noGrp="1"/>
          </p:cNvSpPr>
          <p:nvPr>
            <p:ph type="sldNum" sz="quarter" idx="12"/>
          </p:nvPr>
        </p:nvSpPr>
        <p:spPr/>
        <p:txBody>
          <a:bodyPr/>
          <a:lstStyle/>
          <a:p>
            <a:fld id="{B42E8C25-AC8F-F245-B538-4941A58602A5}" type="slidenum">
              <a:rPr lang="en-US" smtClean="0"/>
              <a:t>27</a:t>
            </a:fld>
            <a:endParaRPr lang="en-US"/>
          </a:p>
        </p:txBody>
      </p:sp>
      <p:pic>
        <p:nvPicPr>
          <p:cNvPr id="3" name="Picture 2">
            <a:extLst>
              <a:ext uri="{FF2B5EF4-FFF2-40B4-BE49-F238E27FC236}">
                <a16:creationId xmlns:a16="http://schemas.microsoft.com/office/drawing/2014/main" id="{9545F1A2-2521-9440-AFCD-CF760AF73B09}"/>
              </a:ext>
            </a:extLst>
          </p:cNvPr>
          <p:cNvPicPr>
            <a:picLocks noChangeAspect="1"/>
          </p:cNvPicPr>
          <p:nvPr/>
        </p:nvPicPr>
        <p:blipFill>
          <a:blip r:embed="rId2"/>
          <a:stretch>
            <a:fillRect/>
          </a:stretch>
        </p:blipFill>
        <p:spPr>
          <a:xfrm>
            <a:off x="743484" y="614198"/>
            <a:ext cx="7664667" cy="6243802"/>
          </a:xfrm>
          <a:prstGeom prst="rect">
            <a:avLst/>
          </a:prstGeom>
        </p:spPr>
      </p:pic>
      <p:sp>
        <p:nvSpPr>
          <p:cNvPr id="4" name="Rectangle 3">
            <a:extLst>
              <a:ext uri="{FF2B5EF4-FFF2-40B4-BE49-F238E27FC236}">
                <a16:creationId xmlns:a16="http://schemas.microsoft.com/office/drawing/2014/main" id="{7B1E1374-FDE8-6446-9EED-49AAEB076069}"/>
              </a:ext>
            </a:extLst>
          </p:cNvPr>
          <p:cNvSpPr/>
          <p:nvPr/>
        </p:nvSpPr>
        <p:spPr>
          <a:xfrm>
            <a:off x="8217493" y="1586161"/>
            <a:ext cx="3529414" cy="3693319"/>
          </a:xfrm>
          <a:prstGeom prst="rect">
            <a:avLst/>
          </a:prstGeom>
        </p:spPr>
        <p:txBody>
          <a:bodyPr wrap="square">
            <a:spAutoFit/>
          </a:bodyPr>
          <a:lstStyle/>
          <a:p>
            <a:r>
              <a:rPr lang="en-US" dirty="0">
                <a:solidFill>
                  <a:srgbClr val="211E1E"/>
                </a:solidFill>
                <a:latin typeface="Times" pitchFamily="2" charset="0"/>
              </a:rPr>
              <a:t>The intermediate phases in the system Si–</a:t>
            </a:r>
            <a:r>
              <a:rPr lang="en-US" dirty="0" err="1">
                <a:solidFill>
                  <a:srgbClr val="211E1E"/>
                </a:solidFill>
                <a:latin typeface="Times" pitchFamily="2" charset="0"/>
              </a:rPr>
              <a:t>Ti</a:t>
            </a:r>
            <a:r>
              <a:rPr lang="en-US" dirty="0">
                <a:solidFill>
                  <a:srgbClr val="211E1E"/>
                </a:solidFill>
                <a:latin typeface="Times" pitchFamily="2" charset="0"/>
              </a:rPr>
              <a:t> display also a variety of other features. While TiSi</a:t>
            </a:r>
            <a:r>
              <a:rPr lang="en-US" sz="1400" dirty="0">
                <a:solidFill>
                  <a:srgbClr val="211E1E"/>
                </a:solidFill>
                <a:latin typeface="Times" pitchFamily="2" charset="0"/>
              </a:rPr>
              <a:t>2 </a:t>
            </a:r>
            <a:r>
              <a:rPr lang="en-US" dirty="0">
                <a:solidFill>
                  <a:srgbClr val="211E1E"/>
                </a:solidFill>
                <a:latin typeface="Times" pitchFamily="2" charset="0"/>
              </a:rPr>
              <a:t>and Ti</a:t>
            </a:r>
            <a:r>
              <a:rPr lang="en-US" sz="1400" dirty="0">
                <a:solidFill>
                  <a:srgbClr val="211E1E"/>
                </a:solidFill>
                <a:latin typeface="Times" pitchFamily="2" charset="0"/>
              </a:rPr>
              <a:t>5</a:t>
            </a:r>
            <a:r>
              <a:rPr lang="en-US" dirty="0">
                <a:solidFill>
                  <a:srgbClr val="211E1E"/>
                </a:solidFill>
                <a:latin typeface="Times" pitchFamily="2" charset="0"/>
              </a:rPr>
              <a:t>Si</a:t>
            </a:r>
            <a:r>
              <a:rPr lang="en-US" sz="1400" dirty="0">
                <a:solidFill>
                  <a:srgbClr val="211E1E"/>
                </a:solidFill>
                <a:latin typeface="Times" pitchFamily="2" charset="0"/>
              </a:rPr>
              <a:t>3 </a:t>
            </a:r>
            <a:r>
              <a:rPr lang="en-US" dirty="0">
                <a:solidFill>
                  <a:srgbClr val="211E1E"/>
                </a:solidFill>
                <a:latin typeface="Times" pitchFamily="2" charset="0"/>
              </a:rPr>
              <a:t>are </a:t>
            </a:r>
            <a:r>
              <a:rPr lang="en-US" b="1" dirty="0">
                <a:solidFill>
                  <a:srgbClr val="211E1E"/>
                </a:solidFill>
                <a:latin typeface="Times" pitchFamily="2" charset="0"/>
              </a:rPr>
              <a:t>congruently melting </a:t>
            </a:r>
            <a:r>
              <a:rPr lang="en-US" dirty="0">
                <a:solidFill>
                  <a:srgbClr val="211E1E"/>
                </a:solidFill>
                <a:latin typeface="Times" pitchFamily="2" charset="0"/>
              </a:rPr>
              <a:t>phases (</a:t>
            </a:r>
            <a:r>
              <a:rPr lang="en-US" i="1" dirty="0">
                <a:solidFill>
                  <a:srgbClr val="211E1E"/>
                </a:solidFill>
                <a:latin typeface="Times" pitchFamily="2" charset="0"/>
              </a:rPr>
              <a:t>melt and crystal have same composition</a:t>
            </a:r>
            <a:r>
              <a:rPr lang="en-US" dirty="0">
                <a:solidFill>
                  <a:srgbClr val="211E1E"/>
                </a:solidFill>
                <a:latin typeface="Times" pitchFamily="2" charset="0"/>
              </a:rPr>
              <a:t>), Ti</a:t>
            </a:r>
            <a:r>
              <a:rPr lang="en-US" sz="1400" dirty="0">
                <a:solidFill>
                  <a:srgbClr val="211E1E"/>
                </a:solidFill>
                <a:latin typeface="Times" pitchFamily="2" charset="0"/>
              </a:rPr>
              <a:t>5</a:t>
            </a:r>
            <a:r>
              <a:rPr lang="en-US" dirty="0">
                <a:solidFill>
                  <a:srgbClr val="211E1E"/>
                </a:solidFill>
                <a:latin typeface="Times" pitchFamily="2" charset="0"/>
              </a:rPr>
              <a:t>Si</a:t>
            </a:r>
            <a:r>
              <a:rPr lang="en-US" sz="1400" dirty="0">
                <a:solidFill>
                  <a:srgbClr val="211E1E"/>
                </a:solidFill>
                <a:latin typeface="Times" pitchFamily="2" charset="0"/>
              </a:rPr>
              <a:t>4 </a:t>
            </a:r>
            <a:r>
              <a:rPr lang="en-US" dirty="0">
                <a:solidFill>
                  <a:srgbClr val="211E1E"/>
                </a:solidFill>
                <a:latin typeface="Times" pitchFamily="2" charset="0"/>
              </a:rPr>
              <a:t>and </a:t>
            </a:r>
            <a:r>
              <a:rPr lang="en-US" dirty="0" err="1">
                <a:solidFill>
                  <a:srgbClr val="211E1E"/>
                </a:solidFill>
                <a:latin typeface="Times" pitchFamily="2" charset="0"/>
              </a:rPr>
              <a:t>TiSi</a:t>
            </a:r>
            <a:r>
              <a:rPr lang="en-US" dirty="0">
                <a:solidFill>
                  <a:srgbClr val="211E1E"/>
                </a:solidFill>
                <a:latin typeface="Times" pitchFamily="2" charset="0"/>
              </a:rPr>
              <a:t> </a:t>
            </a:r>
            <a:r>
              <a:rPr lang="en-US" b="1" dirty="0">
                <a:solidFill>
                  <a:srgbClr val="211E1E"/>
                </a:solidFill>
                <a:latin typeface="Times" pitchFamily="2" charset="0"/>
              </a:rPr>
              <a:t>melt incongruently</a:t>
            </a:r>
            <a:r>
              <a:rPr lang="en-US" dirty="0">
                <a:solidFill>
                  <a:srgbClr val="211E1E"/>
                </a:solidFill>
                <a:latin typeface="Times" pitchFamily="2" charset="0"/>
              </a:rPr>
              <a:t>. Finally, Ti</a:t>
            </a:r>
            <a:r>
              <a:rPr lang="en-US" sz="1400" dirty="0">
                <a:solidFill>
                  <a:srgbClr val="211E1E"/>
                </a:solidFill>
                <a:latin typeface="Times" pitchFamily="2" charset="0"/>
              </a:rPr>
              <a:t>3</a:t>
            </a:r>
            <a:r>
              <a:rPr lang="en-US" dirty="0">
                <a:solidFill>
                  <a:srgbClr val="211E1E"/>
                </a:solidFill>
                <a:latin typeface="Times" pitchFamily="2" charset="0"/>
              </a:rPr>
              <a:t>Si decomposes to </a:t>
            </a:r>
            <a:r>
              <a:rPr lang="en-US" i="1" dirty="0">
                <a:solidFill>
                  <a:srgbClr val="211E1E"/>
                </a:solidFill>
                <a:latin typeface="Symbol" pitchFamily="2" charset="2"/>
              </a:rPr>
              <a:t>b</a:t>
            </a:r>
            <a:r>
              <a:rPr lang="en-US" dirty="0">
                <a:solidFill>
                  <a:srgbClr val="211E1E"/>
                </a:solidFill>
                <a:latin typeface="Times" pitchFamily="2" charset="0"/>
              </a:rPr>
              <a:t>-</a:t>
            </a:r>
            <a:r>
              <a:rPr lang="en-US" dirty="0" err="1">
                <a:solidFill>
                  <a:srgbClr val="211E1E"/>
                </a:solidFill>
                <a:latin typeface="Times" pitchFamily="2" charset="0"/>
              </a:rPr>
              <a:t>Ti</a:t>
            </a:r>
            <a:r>
              <a:rPr lang="en-US" dirty="0">
                <a:solidFill>
                  <a:srgbClr val="211E1E"/>
                </a:solidFill>
                <a:latin typeface="Times" pitchFamily="2" charset="0"/>
              </a:rPr>
              <a:t> and Ti</a:t>
            </a:r>
            <a:r>
              <a:rPr lang="en-US" sz="1400" dirty="0">
                <a:solidFill>
                  <a:srgbClr val="211E1E"/>
                </a:solidFill>
                <a:latin typeface="Times" pitchFamily="2" charset="0"/>
              </a:rPr>
              <a:t>5</a:t>
            </a:r>
            <a:r>
              <a:rPr lang="en-US" dirty="0">
                <a:solidFill>
                  <a:srgbClr val="211E1E"/>
                </a:solidFill>
                <a:latin typeface="Times" pitchFamily="2" charset="0"/>
              </a:rPr>
              <a:t>Si</a:t>
            </a:r>
            <a:r>
              <a:rPr lang="en-US" sz="1400" dirty="0">
                <a:solidFill>
                  <a:srgbClr val="211E1E"/>
                </a:solidFill>
                <a:latin typeface="Times" pitchFamily="2" charset="0"/>
              </a:rPr>
              <a:t>3 </a:t>
            </a:r>
            <a:r>
              <a:rPr lang="en-US" dirty="0">
                <a:solidFill>
                  <a:srgbClr val="211E1E"/>
                </a:solidFill>
                <a:latin typeface="Times" pitchFamily="2" charset="0"/>
              </a:rPr>
              <a:t>at </a:t>
            </a:r>
            <a:r>
              <a:rPr lang="en-US" i="1" dirty="0">
                <a:solidFill>
                  <a:srgbClr val="211E1E"/>
                </a:solidFill>
                <a:latin typeface="Times" pitchFamily="2" charset="0"/>
              </a:rPr>
              <a:t>T </a:t>
            </a:r>
            <a:r>
              <a:rPr lang="en-US" dirty="0">
                <a:solidFill>
                  <a:srgbClr val="211E1E"/>
                </a:solidFill>
                <a:latin typeface="Times" pitchFamily="2" charset="0"/>
              </a:rPr>
              <a:t>= 1170 K, in a </a:t>
            </a:r>
            <a:r>
              <a:rPr lang="en-US" b="1" dirty="0">
                <a:solidFill>
                  <a:srgbClr val="211E1E"/>
                </a:solidFill>
                <a:latin typeface="Times" pitchFamily="2" charset="0"/>
              </a:rPr>
              <a:t>peritectoid reaction </a:t>
            </a:r>
            <a:r>
              <a:rPr lang="en-US" dirty="0">
                <a:solidFill>
                  <a:srgbClr val="211E1E"/>
                </a:solidFill>
                <a:latin typeface="Times" pitchFamily="2" charset="0"/>
              </a:rPr>
              <a:t>(</a:t>
            </a:r>
            <a:r>
              <a:rPr lang="en-US" i="1" dirty="0">
                <a:latin typeface="Times" pitchFamily="2" charset="0"/>
              </a:rPr>
              <a:t>3 solid phases</a:t>
            </a:r>
            <a:r>
              <a:rPr lang="en-US" dirty="0">
                <a:solidFill>
                  <a:srgbClr val="211E1E"/>
                </a:solidFill>
                <a:latin typeface="Times" pitchFamily="2" charset="0"/>
              </a:rPr>
              <a:t>) while </a:t>
            </a:r>
            <a:r>
              <a:rPr lang="en-US" i="1" dirty="0">
                <a:solidFill>
                  <a:srgbClr val="211E1E"/>
                </a:solidFill>
                <a:latin typeface="Symbol" pitchFamily="2" charset="2"/>
              </a:rPr>
              <a:t>b</a:t>
            </a:r>
            <a:r>
              <a:rPr lang="en-US" dirty="0">
                <a:solidFill>
                  <a:srgbClr val="211E1E"/>
                </a:solidFill>
                <a:latin typeface="Times" pitchFamily="2" charset="0"/>
              </a:rPr>
              <a:t>-</a:t>
            </a:r>
            <a:r>
              <a:rPr lang="en-US" dirty="0" err="1">
                <a:solidFill>
                  <a:srgbClr val="211E1E"/>
                </a:solidFill>
                <a:latin typeface="Times" pitchFamily="2" charset="0"/>
              </a:rPr>
              <a:t>Ti</a:t>
            </a:r>
            <a:r>
              <a:rPr lang="en-US" dirty="0">
                <a:solidFill>
                  <a:srgbClr val="211E1E"/>
                </a:solidFill>
                <a:latin typeface="Times" pitchFamily="2" charset="0"/>
              </a:rPr>
              <a:t> decomposes </a:t>
            </a:r>
            <a:r>
              <a:rPr lang="en-US" b="1" dirty="0" err="1">
                <a:solidFill>
                  <a:srgbClr val="211E1E"/>
                </a:solidFill>
                <a:latin typeface="Times" pitchFamily="2" charset="0"/>
              </a:rPr>
              <a:t>eutectoidally</a:t>
            </a:r>
            <a:r>
              <a:rPr lang="en-US" dirty="0">
                <a:solidFill>
                  <a:srgbClr val="211E1E"/>
                </a:solidFill>
                <a:latin typeface="Times" pitchFamily="2" charset="0"/>
              </a:rPr>
              <a:t> (L and 2S) on cooling forming </a:t>
            </a:r>
            <a:r>
              <a:rPr lang="en-US" i="1" dirty="0">
                <a:solidFill>
                  <a:srgbClr val="211E1E"/>
                </a:solidFill>
                <a:latin typeface="Symbol" pitchFamily="2" charset="2"/>
              </a:rPr>
              <a:t>a</a:t>
            </a:r>
            <a:r>
              <a:rPr lang="en-US" dirty="0">
                <a:solidFill>
                  <a:srgbClr val="211E1E"/>
                </a:solidFill>
                <a:latin typeface="Times" pitchFamily="2" charset="0"/>
              </a:rPr>
              <a:t>-</a:t>
            </a:r>
            <a:r>
              <a:rPr lang="en-US" dirty="0" err="1">
                <a:solidFill>
                  <a:srgbClr val="211E1E"/>
                </a:solidFill>
                <a:latin typeface="Times" pitchFamily="2" charset="0"/>
              </a:rPr>
              <a:t>Ti</a:t>
            </a:r>
            <a:r>
              <a:rPr lang="en-US" dirty="0">
                <a:solidFill>
                  <a:srgbClr val="211E1E"/>
                </a:solidFill>
                <a:latin typeface="Times" pitchFamily="2" charset="0"/>
              </a:rPr>
              <a:t> + Ti</a:t>
            </a:r>
            <a:r>
              <a:rPr lang="en-US" sz="1400" dirty="0">
                <a:solidFill>
                  <a:srgbClr val="211E1E"/>
                </a:solidFill>
                <a:latin typeface="Times" pitchFamily="2" charset="0"/>
              </a:rPr>
              <a:t>3</a:t>
            </a:r>
            <a:r>
              <a:rPr lang="en-US" dirty="0">
                <a:solidFill>
                  <a:srgbClr val="211E1E"/>
                </a:solidFill>
                <a:latin typeface="Times" pitchFamily="2" charset="0"/>
              </a:rPr>
              <a:t>Si at </a:t>
            </a:r>
            <a:r>
              <a:rPr lang="en-US" i="1" dirty="0">
                <a:solidFill>
                  <a:srgbClr val="211E1E"/>
                </a:solidFill>
                <a:latin typeface="Times" pitchFamily="2" charset="0"/>
              </a:rPr>
              <a:t>T </a:t>
            </a:r>
            <a:r>
              <a:rPr lang="en-US" dirty="0">
                <a:solidFill>
                  <a:srgbClr val="211E1E"/>
                </a:solidFill>
                <a:latin typeface="Times" pitchFamily="2" charset="0"/>
              </a:rPr>
              <a:t>= 862 K. </a:t>
            </a:r>
            <a:endParaRPr lang="en-US" dirty="0"/>
          </a:p>
        </p:txBody>
      </p:sp>
      <p:sp>
        <p:nvSpPr>
          <p:cNvPr id="5" name="TextBox 4">
            <a:extLst>
              <a:ext uri="{FF2B5EF4-FFF2-40B4-BE49-F238E27FC236}">
                <a16:creationId xmlns:a16="http://schemas.microsoft.com/office/drawing/2014/main" id="{29EBD595-FE5F-2D43-80AB-1CFF035F3F51}"/>
              </a:ext>
            </a:extLst>
          </p:cNvPr>
          <p:cNvSpPr txBox="1"/>
          <p:nvPr/>
        </p:nvSpPr>
        <p:spPr>
          <a:xfrm>
            <a:off x="4575817" y="152533"/>
            <a:ext cx="2860078"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Intermediate Phases</a:t>
            </a:r>
            <a:endParaRPr lang="en-US" sz="2400" b="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439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1C7F35-B276-1D47-A369-6C1564814C79}"/>
              </a:ext>
            </a:extLst>
          </p:cNvPr>
          <p:cNvSpPr>
            <a:spLocks noGrp="1"/>
          </p:cNvSpPr>
          <p:nvPr>
            <p:ph type="sldNum" sz="quarter" idx="12"/>
          </p:nvPr>
        </p:nvSpPr>
        <p:spPr/>
        <p:txBody>
          <a:bodyPr/>
          <a:lstStyle/>
          <a:p>
            <a:fld id="{B42E8C25-AC8F-F245-B538-4941A58602A5}" type="slidenum">
              <a:rPr lang="en-US" smtClean="0"/>
              <a:t>28</a:t>
            </a:fld>
            <a:endParaRPr lang="en-US"/>
          </a:p>
        </p:txBody>
      </p:sp>
      <p:pic>
        <p:nvPicPr>
          <p:cNvPr id="3" name="Picture 2">
            <a:extLst>
              <a:ext uri="{FF2B5EF4-FFF2-40B4-BE49-F238E27FC236}">
                <a16:creationId xmlns:a16="http://schemas.microsoft.com/office/drawing/2014/main" id="{DD9A54A9-86E1-4C40-A860-C0C3134D2A9C}"/>
              </a:ext>
            </a:extLst>
          </p:cNvPr>
          <p:cNvPicPr>
            <a:picLocks noChangeAspect="1"/>
          </p:cNvPicPr>
          <p:nvPr/>
        </p:nvPicPr>
        <p:blipFill>
          <a:blip r:embed="rId2"/>
          <a:stretch>
            <a:fillRect/>
          </a:stretch>
        </p:blipFill>
        <p:spPr>
          <a:xfrm>
            <a:off x="429466" y="0"/>
            <a:ext cx="11333067" cy="6858000"/>
          </a:xfrm>
          <a:prstGeom prst="rect">
            <a:avLst/>
          </a:prstGeom>
        </p:spPr>
      </p:pic>
      <p:sp>
        <p:nvSpPr>
          <p:cNvPr id="4" name="TextBox 3">
            <a:extLst>
              <a:ext uri="{FF2B5EF4-FFF2-40B4-BE49-F238E27FC236}">
                <a16:creationId xmlns:a16="http://schemas.microsoft.com/office/drawing/2014/main" id="{504AA5C1-54D2-0342-8EFE-CFB56A61DEDB}"/>
              </a:ext>
            </a:extLst>
          </p:cNvPr>
          <p:cNvSpPr txBox="1"/>
          <p:nvPr/>
        </p:nvSpPr>
        <p:spPr>
          <a:xfrm>
            <a:off x="9289278" y="5392396"/>
            <a:ext cx="1095172" cy="369332"/>
          </a:xfrm>
          <a:prstGeom prst="rect">
            <a:avLst/>
          </a:prstGeom>
          <a:noFill/>
        </p:spPr>
        <p:txBody>
          <a:bodyPr wrap="none" rtlCol="0">
            <a:spAutoFit/>
          </a:bodyPr>
          <a:lstStyle/>
          <a:p>
            <a:r>
              <a:rPr lang="en-US" dirty="0"/>
              <a:t>Antimony</a:t>
            </a:r>
          </a:p>
        </p:txBody>
      </p:sp>
    </p:spTree>
    <p:extLst>
      <p:ext uri="{BB962C8B-B14F-4D97-AF65-F5344CB8AC3E}">
        <p14:creationId xmlns:p14="http://schemas.microsoft.com/office/powerpoint/2010/main" val="3515986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6ECF6-69B5-0940-8DA8-7C004E1951A2}"/>
              </a:ext>
            </a:extLst>
          </p:cNvPr>
          <p:cNvSpPr>
            <a:spLocks noGrp="1"/>
          </p:cNvSpPr>
          <p:nvPr>
            <p:ph type="sldNum" sz="quarter" idx="12"/>
          </p:nvPr>
        </p:nvSpPr>
        <p:spPr/>
        <p:txBody>
          <a:bodyPr/>
          <a:lstStyle/>
          <a:p>
            <a:fld id="{B42E8C25-AC8F-F245-B538-4941A58602A5}" type="slidenum">
              <a:rPr lang="en-US" smtClean="0"/>
              <a:t>29</a:t>
            </a:fld>
            <a:endParaRPr lang="en-US"/>
          </a:p>
        </p:txBody>
      </p:sp>
      <p:pic>
        <p:nvPicPr>
          <p:cNvPr id="3" name="Picture 2">
            <a:extLst>
              <a:ext uri="{FF2B5EF4-FFF2-40B4-BE49-F238E27FC236}">
                <a16:creationId xmlns:a16="http://schemas.microsoft.com/office/drawing/2014/main" id="{93814B69-6C4F-C14C-B8DA-FE3D5F8A729C}"/>
              </a:ext>
            </a:extLst>
          </p:cNvPr>
          <p:cNvPicPr>
            <a:picLocks noChangeAspect="1"/>
          </p:cNvPicPr>
          <p:nvPr/>
        </p:nvPicPr>
        <p:blipFill>
          <a:blip r:embed="rId2"/>
          <a:stretch>
            <a:fillRect/>
          </a:stretch>
        </p:blipFill>
        <p:spPr>
          <a:xfrm>
            <a:off x="406947" y="2401368"/>
            <a:ext cx="3865024" cy="2862841"/>
          </a:xfrm>
          <a:prstGeom prst="rect">
            <a:avLst/>
          </a:prstGeom>
        </p:spPr>
      </p:pic>
      <p:sp>
        <p:nvSpPr>
          <p:cNvPr id="4" name="TextBox 3">
            <a:extLst>
              <a:ext uri="{FF2B5EF4-FFF2-40B4-BE49-F238E27FC236}">
                <a16:creationId xmlns:a16="http://schemas.microsoft.com/office/drawing/2014/main" id="{0A7C8825-92F1-DC42-9D3A-C3C245B5F7C6}"/>
              </a:ext>
            </a:extLst>
          </p:cNvPr>
          <p:cNvSpPr txBox="1"/>
          <p:nvPr/>
        </p:nvSpPr>
        <p:spPr>
          <a:xfrm>
            <a:off x="3939611" y="1521152"/>
            <a:ext cx="2710165" cy="646331"/>
          </a:xfrm>
          <a:prstGeom prst="rect">
            <a:avLst/>
          </a:prstGeom>
          <a:noFill/>
        </p:spPr>
        <p:txBody>
          <a:bodyPr wrap="none" rtlCol="0">
            <a:spAutoFit/>
          </a:bodyPr>
          <a:lstStyle/>
          <a:p>
            <a:r>
              <a:rPr lang="en-US" dirty="0"/>
              <a:t>Monotectic Phase Diagram</a:t>
            </a:r>
          </a:p>
          <a:p>
            <a:pPr algn="ctr"/>
            <a:r>
              <a:rPr lang="en-US" dirty="0"/>
              <a:t>L</a:t>
            </a:r>
            <a:r>
              <a:rPr lang="en-US" baseline="-25000" dirty="0"/>
              <a:t>1</a:t>
            </a:r>
            <a:r>
              <a:rPr lang="en-US" dirty="0"/>
              <a:t> =&gt; L</a:t>
            </a:r>
            <a:r>
              <a:rPr lang="en-US" baseline="-25000" dirty="0"/>
              <a:t>2</a:t>
            </a:r>
            <a:r>
              <a:rPr lang="en-US" dirty="0"/>
              <a:t> + </a:t>
            </a:r>
            <a:r>
              <a:rPr lang="en-US" dirty="0">
                <a:latin typeface="Symbol" pitchFamily="2" charset="2"/>
              </a:rPr>
              <a:t>a</a:t>
            </a:r>
          </a:p>
        </p:txBody>
      </p:sp>
      <p:pic>
        <p:nvPicPr>
          <p:cNvPr id="5" name="Picture 4">
            <a:extLst>
              <a:ext uri="{FF2B5EF4-FFF2-40B4-BE49-F238E27FC236}">
                <a16:creationId xmlns:a16="http://schemas.microsoft.com/office/drawing/2014/main" id="{6841FE63-CC2A-0342-B306-BBF40A6B8DC7}"/>
              </a:ext>
            </a:extLst>
          </p:cNvPr>
          <p:cNvPicPr>
            <a:picLocks noChangeAspect="1"/>
          </p:cNvPicPr>
          <p:nvPr/>
        </p:nvPicPr>
        <p:blipFill>
          <a:blip r:embed="rId3"/>
          <a:stretch>
            <a:fillRect/>
          </a:stretch>
        </p:blipFill>
        <p:spPr>
          <a:xfrm>
            <a:off x="4509720" y="2591654"/>
            <a:ext cx="3343775" cy="2304138"/>
          </a:xfrm>
          <a:prstGeom prst="rect">
            <a:avLst/>
          </a:prstGeom>
        </p:spPr>
      </p:pic>
      <p:pic>
        <p:nvPicPr>
          <p:cNvPr id="6" name="Picture 5">
            <a:extLst>
              <a:ext uri="{FF2B5EF4-FFF2-40B4-BE49-F238E27FC236}">
                <a16:creationId xmlns:a16="http://schemas.microsoft.com/office/drawing/2014/main" id="{A825C213-A7C0-7E49-84EE-A78293717153}"/>
              </a:ext>
            </a:extLst>
          </p:cNvPr>
          <p:cNvPicPr>
            <a:picLocks noChangeAspect="1"/>
          </p:cNvPicPr>
          <p:nvPr/>
        </p:nvPicPr>
        <p:blipFill>
          <a:blip r:embed="rId4"/>
          <a:stretch>
            <a:fillRect/>
          </a:stretch>
        </p:blipFill>
        <p:spPr>
          <a:xfrm>
            <a:off x="8091245" y="2598867"/>
            <a:ext cx="3907052" cy="2296925"/>
          </a:xfrm>
          <a:prstGeom prst="rect">
            <a:avLst/>
          </a:prstGeom>
        </p:spPr>
      </p:pic>
      <p:sp>
        <p:nvSpPr>
          <p:cNvPr id="7" name="TextBox 6">
            <a:extLst>
              <a:ext uri="{FF2B5EF4-FFF2-40B4-BE49-F238E27FC236}">
                <a16:creationId xmlns:a16="http://schemas.microsoft.com/office/drawing/2014/main" id="{CE6C1602-E7B1-2C45-B09E-4491A76EC321}"/>
              </a:ext>
            </a:extLst>
          </p:cNvPr>
          <p:cNvSpPr txBox="1"/>
          <p:nvPr/>
        </p:nvSpPr>
        <p:spPr>
          <a:xfrm>
            <a:off x="5105647" y="5272754"/>
            <a:ext cx="2442656" cy="369332"/>
          </a:xfrm>
          <a:prstGeom prst="rect">
            <a:avLst/>
          </a:prstGeom>
          <a:noFill/>
        </p:spPr>
        <p:txBody>
          <a:bodyPr wrap="none" rtlCol="0">
            <a:spAutoFit/>
          </a:bodyPr>
          <a:lstStyle/>
          <a:p>
            <a:r>
              <a:rPr lang="en-US" dirty="0"/>
              <a:t>Self-lubricating bearings</a:t>
            </a:r>
          </a:p>
        </p:txBody>
      </p:sp>
      <p:sp>
        <p:nvSpPr>
          <p:cNvPr id="8" name="TextBox 7">
            <a:extLst>
              <a:ext uri="{FF2B5EF4-FFF2-40B4-BE49-F238E27FC236}">
                <a16:creationId xmlns:a16="http://schemas.microsoft.com/office/drawing/2014/main" id="{E2E6E09B-52D5-6544-859A-9450FF7A445F}"/>
              </a:ext>
            </a:extLst>
          </p:cNvPr>
          <p:cNvSpPr txBox="1"/>
          <p:nvPr/>
        </p:nvSpPr>
        <p:spPr>
          <a:xfrm>
            <a:off x="9300208" y="5127621"/>
            <a:ext cx="1849417" cy="369332"/>
          </a:xfrm>
          <a:prstGeom prst="rect">
            <a:avLst/>
          </a:prstGeom>
          <a:noFill/>
        </p:spPr>
        <p:txBody>
          <a:bodyPr wrap="none" rtlCol="0">
            <a:spAutoFit/>
          </a:bodyPr>
          <a:lstStyle/>
          <a:p>
            <a:r>
              <a:rPr lang="en-US" dirty="0"/>
              <a:t>Nano-structure Bi</a:t>
            </a:r>
          </a:p>
        </p:txBody>
      </p:sp>
    </p:spTree>
    <p:extLst>
      <p:ext uri="{BB962C8B-B14F-4D97-AF65-F5344CB8AC3E}">
        <p14:creationId xmlns:p14="http://schemas.microsoft.com/office/powerpoint/2010/main" val="2852857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7C012-CFC8-A44B-AC5D-B43E055A5727}"/>
              </a:ext>
            </a:extLst>
          </p:cNvPr>
          <p:cNvPicPr>
            <a:picLocks noChangeAspect="1"/>
          </p:cNvPicPr>
          <p:nvPr/>
        </p:nvPicPr>
        <p:blipFill>
          <a:blip r:embed="rId2"/>
          <a:stretch>
            <a:fillRect/>
          </a:stretch>
        </p:blipFill>
        <p:spPr>
          <a:xfrm>
            <a:off x="2555193" y="1151876"/>
            <a:ext cx="7282331" cy="5039552"/>
          </a:xfrm>
          <a:prstGeom prst="rect">
            <a:avLst/>
          </a:prstGeom>
        </p:spPr>
      </p:pic>
      <p:sp>
        <p:nvSpPr>
          <p:cNvPr id="5" name="TextBox 4">
            <a:extLst>
              <a:ext uri="{FF2B5EF4-FFF2-40B4-BE49-F238E27FC236}">
                <a16:creationId xmlns:a16="http://schemas.microsoft.com/office/drawing/2014/main" id="{21EEDF5E-949D-DB4A-A935-3DC1C951DEA1}"/>
              </a:ext>
            </a:extLst>
          </p:cNvPr>
          <p:cNvSpPr txBox="1"/>
          <p:nvPr/>
        </p:nvSpPr>
        <p:spPr>
          <a:xfrm>
            <a:off x="5346734" y="470018"/>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Diagrams</a:t>
            </a:r>
          </a:p>
        </p:txBody>
      </p:sp>
      <p:pic>
        <p:nvPicPr>
          <p:cNvPr id="8" name="Picture 7">
            <a:extLst>
              <a:ext uri="{FF2B5EF4-FFF2-40B4-BE49-F238E27FC236}">
                <a16:creationId xmlns:a16="http://schemas.microsoft.com/office/drawing/2014/main" id="{101A04F9-8420-2049-85F6-4ADABA04E022}"/>
              </a:ext>
            </a:extLst>
          </p:cNvPr>
          <p:cNvPicPr>
            <a:picLocks noChangeAspect="1"/>
          </p:cNvPicPr>
          <p:nvPr/>
        </p:nvPicPr>
        <p:blipFill>
          <a:blip r:embed="rId3"/>
          <a:stretch>
            <a:fillRect/>
          </a:stretch>
        </p:blipFill>
        <p:spPr>
          <a:xfrm>
            <a:off x="875065" y="827466"/>
            <a:ext cx="1339233" cy="324410"/>
          </a:xfrm>
          <a:prstGeom prst="rect">
            <a:avLst/>
          </a:prstGeom>
        </p:spPr>
      </p:pic>
      <p:sp>
        <p:nvSpPr>
          <p:cNvPr id="9" name="TextBox 8">
            <a:extLst>
              <a:ext uri="{FF2B5EF4-FFF2-40B4-BE49-F238E27FC236}">
                <a16:creationId xmlns:a16="http://schemas.microsoft.com/office/drawing/2014/main" id="{3F3C22A7-E329-9042-9DC6-F01F7B3F3758}"/>
              </a:ext>
            </a:extLst>
          </p:cNvPr>
          <p:cNvSpPr txBox="1"/>
          <p:nvPr/>
        </p:nvSpPr>
        <p:spPr>
          <a:xfrm>
            <a:off x="730725" y="538385"/>
            <a:ext cx="18261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Gibbs Phase Rule</a:t>
            </a:r>
          </a:p>
        </p:txBody>
      </p:sp>
      <p:grpSp>
        <p:nvGrpSpPr>
          <p:cNvPr id="13" name="Group 12">
            <a:extLst>
              <a:ext uri="{FF2B5EF4-FFF2-40B4-BE49-F238E27FC236}">
                <a16:creationId xmlns:a16="http://schemas.microsoft.com/office/drawing/2014/main" id="{8D1C36F9-159B-9147-9F76-E3A18089A1B8}"/>
              </a:ext>
            </a:extLst>
          </p:cNvPr>
          <p:cNvGrpSpPr/>
          <p:nvPr/>
        </p:nvGrpSpPr>
        <p:grpSpPr>
          <a:xfrm>
            <a:off x="188007" y="1852632"/>
            <a:ext cx="3244863" cy="3970318"/>
            <a:chOff x="188007" y="1852632"/>
            <a:chExt cx="3244863" cy="3970318"/>
          </a:xfrm>
        </p:grpSpPr>
        <p:sp>
          <p:nvSpPr>
            <p:cNvPr id="6" name="TextBox 5">
              <a:extLst>
                <a:ext uri="{FF2B5EF4-FFF2-40B4-BE49-F238E27FC236}">
                  <a16:creationId xmlns:a16="http://schemas.microsoft.com/office/drawing/2014/main" id="{C85D716D-3660-BF4A-92AA-39564CFE19E9}"/>
                </a:ext>
              </a:extLst>
            </p:cNvPr>
            <p:cNvSpPr txBox="1"/>
            <p:nvPr/>
          </p:nvSpPr>
          <p:spPr>
            <a:xfrm>
              <a:off x="188007" y="1852632"/>
              <a:ext cx="3244863" cy="397031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Eutectic Phase Diagram Ag + Cu</a:t>
              </a:r>
            </a:p>
            <a:p>
              <a:r>
                <a:rPr lang="en-US" dirty="0">
                  <a:latin typeface="Times New Roman" panose="02020603050405020304" pitchFamily="18" charset="0"/>
                  <a:cs typeface="Times New Roman" panose="02020603050405020304" pitchFamily="18" charset="0"/>
                </a:rPr>
                <a:t>Univariant Equilibrium</a:t>
              </a:r>
            </a:p>
            <a:p>
              <a:r>
                <a:rPr lang="en-US" dirty="0">
                  <a:latin typeface="Times New Roman" panose="02020603050405020304" pitchFamily="18" charset="0"/>
                  <a:cs typeface="Times New Roman" panose="02020603050405020304" pitchFamily="18" charset="0"/>
                </a:rPr>
                <a:t>	Liquidus</a:t>
              </a:r>
            </a:p>
            <a:p>
              <a:r>
                <a:rPr lang="en-US" dirty="0">
                  <a:latin typeface="Times New Roman" panose="02020603050405020304" pitchFamily="18" charset="0"/>
                  <a:cs typeface="Times New Roman" panose="02020603050405020304" pitchFamily="18" charset="0"/>
                </a:rPr>
                <a:t>	Solidus</a:t>
              </a:r>
            </a:p>
            <a:p>
              <a:r>
                <a:rPr lang="en-US" dirty="0">
                  <a:latin typeface="Times New Roman" panose="02020603050405020304" pitchFamily="18" charset="0"/>
                  <a:cs typeface="Times New Roman" panose="02020603050405020304" pitchFamily="18" charset="0"/>
                </a:rPr>
                <a:t>Invariant Equilibrium</a:t>
              </a:r>
            </a:p>
            <a:p>
              <a:r>
                <a:rPr lang="en-US" dirty="0">
                  <a:latin typeface="Times New Roman" panose="02020603050405020304" pitchFamily="18" charset="0"/>
                  <a:cs typeface="Times New Roman" panose="02020603050405020304" pitchFamily="18" charset="0"/>
                </a:rPr>
                <a:t>	Eutectic</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Lever Rule</a:t>
              </a:r>
            </a:p>
            <a:p>
              <a:r>
                <a:rPr lang="en-US" dirty="0" err="1">
                  <a:latin typeface="Times New Roman" panose="02020603050405020304" pitchFamily="18" charset="0"/>
                  <a:cs typeface="Times New Roman" panose="02020603050405020304" pitchFamily="18" charset="0"/>
                </a:rPr>
                <a:t>Tieline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conode</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and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12B561E-571F-E944-A0E2-E2BE9D5A363D}"/>
                </a:ext>
              </a:extLst>
            </p:cNvPr>
            <p:cNvPicPr>
              <a:picLocks noChangeAspect="1"/>
            </p:cNvPicPr>
            <p:nvPr/>
          </p:nvPicPr>
          <p:blipFill>
            <a:blip r:embed="rId4"/>
            <a:stretch>
              <a:fillRect/>
            </a:stretch>
          </p:blipFill>
          <p:spPr>
            <a:xfrm>
              <a:off x="730725" y="3533544"/>
              <a:ext cx="1627914" cy="276216"/>
            </a:xfrm>
            <a:prstGeom prst="rect">
              <a:avLst/>
            </a:prstGeom>
          </p:spPr>
        </p:pic>
        <p:pic>
          <p:nvPicPr>
            <p:cNvPr id="10" name="Picture 9">
              <a:extLst>
                <a:ext uri="{FF2B5EF4-FFF2-40B4-BE49-F238E27FC236}">
                  <a16:creationId xmlns:a16="http://schemas.microsoft.com/office/drawing/2014/main" id="{BC83865E-1F09-B24A-9771-0AA935911624}"/>
                </a:ext>
              </a:extLst>
            </p:cNvPr>
            <p:cNvPicPr>
              <a:picLocks noChangeAspect="1"/>
            </p:cNvPicPr>
            <p:nvPr/>
          </p:nvPicPr>
          <p:blipFill>
            <a:blip r:embed="rId5"/>
            <a:stretch>
              <a:fillRect/>
            </a:stretch>
          </p:blipFill>
          <p:spPr>
            <a:xfrm>
              <a:off x="475198" y="4593739"/>
              <a:ext cx="2327824" cy="321872"/>
            </a:xfrm>
            <a:prstGeom prst="rect">
              <a:avLst/>
            </a:prstGeom>
          </p:spPr>
        </p:pic>
        <p:pic>
          <p:nvPicPr>
            <p:cNvPr id="11" name="Picture 10">
              <a:extLst>
                <a:ext uri="{FF2B5EF4-FFF2-40B4-BE49-F238E27FC236}">
                  <a16:creationId xmlns:a16="http://schemas.microsoft.com/office/drawing/2014/main" id="{1F097CAC-1545-C844-B928-E4A16EAFAA3C}"/>
                </a:ext>
              </a:extLst>
            </p:cNvPr>
            <p:cNvPicPr>
              <a:picLocks noChangeAspect="1"/>
            </p:cNvPicPr>
            <p:nvPr/>
          </p:nvPicPr>
          <p:blipFill>
            <a:blip r:embed="rId6"/>
            <a:stretch>
              <a:fillRect/>
            </a:stretch>
          </p:blipFill>
          <p:spPr>
            <a:xfrm>
              <a:off x="226132" y="4889574"/>
              <a:ext cx="1149741" cy="335997"/>
            </a:xfrm>
            <a:prstGeom prst="rect">
              <a:avLst/>
            </a:prstGeom>
          </p:spPr>
        </p:pic>
        <p:pic>
          <p:nvPicPr>
            <p:cNvPr id="12" name="Picture 11">
              <a:extLst>
                <a:ext uri="{FF2B5EF4-FFF2-40B4-BE49-F238E27FC236}">
                  <a16:creationId xmlns:a16="http://schemas.microsoft.com/office/drawing/2014/main" id="{C8480EC1-66CA-FB4D-B59C-A3D2202CEFCB}"/>
                </a:ext>
              </a:extLst>
            </p:cNvPr>
            <p:cNvPicPr>
              <a:picLocks noChangeAspect="1"/>
            </p:cNvPicPr>
            <p:nvPr/>
          </p:nvPicPr>
          <p:blipFill>
            <a:blip r:embed="rId7"/>
            <a:stretch>
              <a:fillRect/>
            </a:stretch>
          </p:blipFill>
          <p:spPr>
            <a:xfrm>
              <a:off x="1803246" y="4929949"/>
              <a:ext cx="1163000" cy="281284"/>
            </a:xfrm>
            <a:prstGeom prst="rect">
              <a:avLst/>
            </a:prstGeom>
          </p:spPr>
        </p:pic>
      </p:grpSp>
      <p:pic>
        <p:nvPicPr>
          <p:cNvPr id="15" name="Picture 14">
            <a:extLst>
              <a:ext uri="{FF2B5EF4-FFF2-40B4-BE49-F238E27FC236}">
                <a16:creationId xmlns:a16="http://schemas.microsoft.com/office/drawing/2014/main" id="{D07E3388-FFB8-7242-8AF5-1833DCDDEC73}"/>
              </a:ext>
            </a:extLst>
          </p:cNvPr>
          <p:cNvPicPr>
            <a:picLocks noChangeAspect="1"/>
          </p:cNvPicPr>
          <p:nvPr/>
        </p:nvPicPr>
        <p:blipFill>
          <a:blip r:embed="rId8"/>
          <a:stretch>
            <a:fillRect/>
          </a:stretch>
        </p:blipFill>
        <p:spPr>
          <a:xfrm>
            <a:off x="7775901" y="723400"/>
            <a:ext cx="3676779" cy="2258464"/>
          </a:xfrm>
          <a:prstGeom prst="rect">
            <a:avLst/>
          </a:prstGeom>
        </p:spPr>
      </p:pic>
      <p:pic>
        <p:nvPicPr>
          <p:cNvPr id="16" name="Picture 15">
            <a:extLst>
              <a:ext uri="{FF2B5EF4-FFF2-40B4-BE49-F238E27FC236}">
                <a16:creationId xmlns:a16="http://schemas.microsoft.com/office/drawing/2014/main" id="{E436C174-AA5E-7640-A257-1A3961604312}"/>
              </a:ext>
            </a:extLst>
          </p:cNvPr>
          <p:cNvPicPr>
            <a:picLocks noChangeAspect="1"/>
          </p:cNvPicPr>
          <p:nvPr/>
        </p:nvPicPr>
        <p:blipFill>
          <a:blip r:embed="rId9"/>
          <a:stretch>
            <a:fillRect/>
          </a:stretch>
        </p:blipFill>
        <p:spPr>
          <a:xfrm>
            <a:off x="6971606" y="3047370"/>
            <a:ext cx="4945913" cy="224505"/>
          </a:xfrm>
          <a:prstGeom prst="rect">
            <a:avLst/>
          </a:prstGeom>
        </p:spPr>
      </p:pic>
      <p:sp>
        <p:nvSpPr>
          <p:cNvPr id="17" name="Slide Number Placeholder 16">
            <a:extLst>
              <a:ext uri="{FF2B5EF4-FFF2-40B4-BE49-F238E27FC236}">
                <a16:creationId xmlns:a16="http://schemas.microsoft.com/office/drawing/2014/main" id="{94FEA061-0165-4F46-AE6B-7290EFAC931C}"/>
              </a:ext>
            </a:extLst>
          </p:cNvPr>
          <p:cNvSpPr>
            <a:spLocks noGrp="1"/>
          </p:cNvSpPr>
          <p:nvPr>
            <p:ph type="sldNum" sz="quarter" idx="12"/>
          </p:nvPr>
        </p:nvSpPr>
        <p:spPr/>
        <p:txBody>
          <a:bodyPr/>
          <a:lstStyle/>
          <a:p>
            <a:fld id="{B42E8C25-AC8F-F245-B538-4941A58602A5}" type="slidenum">
              <a:rPr lang="en-US" smtClean="0"/>
              <a:t>3</a:t>
            </a:fld>
            <a:endParaRPr lang="en-US"/>
          </a:p>
        </p:txBody>
      </p:sp>
      <p:sp>
        <p:nvSpPr>
          <p:cNvPr id="2" name="TextBox 1">
            <a:extLst>
              <a:ext uri="{FF2B5EF4-FFF2-40B4-BE49-F238E27FC236}">
                <a16:creationId xmlns:a16="http://schemas.microsoft.com/office/drawing/2014/main" id="{004F28BF-4A4C-EBC7-1065-6406A77AF7FD}"/>
              </a:ext>
            </a:extLst>
          </p:cNvPr>
          <p:cNvSpPr txBox="1"/>
          <p:nvPr/>
        </p:nvSpPr>
        <p:spPr>
          <a:xfrm>
            <a:off x="10227365" y="3533544"/>
            <a:ext cx="1795684" cy="369332"/>
          </a:xfrm>
          <a:prstGeom prst="rect">
            <a:avLst/>
          </a:prstGeom>
          <a:noFill/>
        </p:spPr>
        <p:txBody>
          <a:bodyPr wrap="none" rtlCol="0">
            <a:spAutoFit/>
          </a:bodyPr>
          <a:lstStyle/>
          <a:p>
            <a:r>
              <a:rPr lang="en-US" dirty="0"/>
              <a:t>acicular = needle</a:t>
            </a:r>
          </a:p>
        </p:txBody>
      </p:sp>
    </p:spTree>
    <p:extLst>
      <p:ext uri="{BB962C8B-B14F-4D97-AF65-F5344CB8AC3E}">
        <p14:creationId xmlns:p14="http://schemas.microsoft.com/office/powerpoint/2010/main" val="2784783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6D7EF-8B2F-E145-AB1F-E9739A67BD44}"/>
              </a:ext>
            </a:extLst>
          </p:cNvPr>
          <p:cNvSpPr>
            <a:spLocks noGrp="1"/>
          </p:cNvSpPr>
          <p:nvPr>
            <p:ph type="sldNum" sz="quarter" idx="12"/>
          </p:nvPr>
        </p:nvSpPr>
        <p:spPr/>
        <p:txBody>
          <a:bodyPr/>
          <a:lstStyle/>
          <a:p>
            <a:fld id="{B42E8C25-AC8F-F245-B538-4941A58602A5}" type="slidenum">
              <a:rPr lang="en-US" smtClean="0"/>
              <a:t>30</a:t>
            </a:fld>
            <a:endParaRPr lang="en-US"/>
          </a:p>
        </p:txBody>
      </p:sp>
      <p:sp>
        <p:nvSpPr>
          <p:cNvPr id="4" name="TextBox 3">
            <a:extLst>
              <a:ext uri="{FF2B5EF4-FFF2-40B4-BE49-F238E27FC236}">
                <a16:creationId xmlns:a16="http://schemas.microsoft.com/office/drawing/2014/main" id="{6CF2A0E9-359B-9F46-A8D9-6C8DAC8B6A4C}"/>
              </a:ext>
            </a:extLst>
          </p:cNvPr>
          <p:cNvSpPr txBox="1"/>
          <p:nvPr/>
        </p:nvSpPr>
        <p:spPr>
          <a:xfrm>
            <a:off x="4005628" y="115325"/>
            <a:ext cx="2649700" cy="369332"/>
          </a:xfrm>
          <a:prstGeom prst="rect">
            <a:avLst/>
          </a:prstGeom>
          <a:noFill/>
        </p:spPr>
        <p:txBody>
          <a:bodyPr wrap="none" rtlCol="0">
            <a:spAutoFit/>
          </a:bodyPr>
          <a:lstStyle/>
          <a:p>
            <a:r>
              <a:rPr lang="en-US" b="1" dirty="0"/>
              <a:t>Freezing Point Depression</a:t>
            </a:r>
          </a:p>
        </p:txBody>
      </p:sp>
      <p:pic>
        <p:nvPicPr>
          <p:cNvPr id="5" name="Picture 4">
            <a:extLst>
              <a:ext uri="{FF2B5EF4-FFF2-40B4-BE49-F238E27FC236}">
                <a16:creationId xmlns:a16="http://schemas.microsoft.com/office/drawing/2014/main" id="{5E15C967-3374-1E48-A808-7FE81F438849}"/>
              </a:ext>
            </a:extLst>
          </p:cNvPr>
          <p:cNvPicPr>
            <a:picLocks noChangeAspect="1"/>
          </p:cNvPicPr>
          <p:nvPr/>
        </p:nvPicPr>
        <p:blipFill>
          <a:blip r:embed="rId2"/>
          <a:stretch>
            <a:fillRect/>
          </a:stretch>
        </p:blipFill>
        <p:spPr>
          <a:xfrm>
            <a:off x="401455" y="767314"/>
            <a:ext cx="2958226" cy="3227676"/>
          </a:xfrm>
          <a:prstGeom prst="rect">
            <a:avLst/>
          </a:prstGeom>
        </p:spPr>
      </p:pic>
      <p:sp>
        <p:nvSpPr>
          <p:cNvPr id="6" name="TextBox 5">
            <a:extLst>
              <a:ext uri="{FF2B5EF4-FFF2-40B4-BE49-F238E27FC236}">
                <a16:creationId xmlns:a16="http://schemas.microsoft.com/office/drawing/2014/main" id="{C1AC97D3-BF36-6B4E-8262-6D072840F0D4}"/>
              </a:ext>
            </a:extLst>
          </p:cNvPr>
          <p:cNvSpPr txBox="1"/>
          <p:nvPr/>
        </p:nvSpPr>
        <p:spPr>
          <a:xfrm>
            <a:off x="3643163" y="966555"/>
            <a:ext cx="4841069" cy="369332"/>
          </a:xfrm>
          <a:prstGeom prst="rect">
            <a:avLst/>
          </a:prstGeom>
          <a:noFill/>
        </p:spPr>
        <p:txBody>
          <a:bodyPr wrap="none" rtlCol="0">
            <a:spAutoFit/>
          </a:bodyPr>
          <a:lstStyle/>
          <a:p>
            <a:r>
              <a:rPr lang="en-US" dirty="0" err="1"/>
              <a:t>dµ</a:t>
            </a:r>
            <a:r>
              <a:rPr lang="en-US" baseline="-25000" dirty="0" err="1"/>
              <a:t>B,Solid</a:t>
            </a:r>
            <a:r>
              <a:rPr lang="en-US" baseline="-25000" dirty="0"/>
              <a:t> </a:t>
            </a:r>
            <a:r>
              <a:rPr lang="en-US" dirty="0"/>
              <a:t>= </a:t>
            </a:r>
            <a:r>
              <a:rPr lang="en-US" dirty="0" err="1"/>
              <a:t>V</a:t>
            </a:r>
            <a:r>
              <a:rPr lang="en-US" baseline="30000" dirty="0" err="1"/>
              <a:t>m</a:t>
            </a:r>
            <a:r>
              <a:rPr lang="en-US" baseline="-25000" dirty="0" err="1"/>
              <a:t>B,Solid</a:t>
            </a:r>
            <a:r>
              <a:rPr lang="en-US" dirty="0"/>
              <a:t> </a:t>
            </a:r>
            <a:r>
              <a:rPr lang="en-US" dirty="0" err="1"/>
              <a:t>dP</a:t>
            </a:r>
            <a:r>
              <a:rPr lang="en-US" dirty="0"/>
              <a:t> – </a:t>
            </a:r>
            <a:r>
              <a:rPr lang="en-US" dirty="0" err="1"/>
              <a:t>S</a:t>
            </a:r>
            <a:r>
              <a:rPr lang="en-US" baseline="30000" dirty="0" err="1"/>
              <a:t>m</a:t>
            </a:r>
            <a:r>
              <a:rPr lang="en-US" baseline="-25000" dirty="0" err="1"/>
              <a:t>B,Solid</a:t>
            </a:r>
            <a:r>
              <a:rPr lang="en-US" baseline="-25000" dirty="0"/>
              <a:t> </a:t>
            </a:r>
            <a:r>
              <a:rPr lang="en-US" dirty="0"/>
              <a:t> dT + RT d(</a:t>
            </a:r>
            <a:r>
              <a:rPr lang="en-US" dirty="0" err="1"/>
              <a:t>lna</a:t>
            </a:r>
            <a:r>
              <a:rPr lang="en-US" baseline="-25000" dirty="0" err="1"/>
              <a:t>B,Solid</a:t>
            </a:r>
            <a:r>
              <a:rPr lang="en-US" dirty="0"/>
              <a:t>) </a:t>
            </a:r>
            <a:r>
              <a:rPr lang="en-US" baseline="-25000" dirty="0"/>
              <a:t> </a:t>
            </a:r>
            <a:r>
              <a:rPr lang="en-US" dirty="0"/>
              <a:t> </a:t>
            </a:r>
          </a:p>
        </p:txBody>
      </p:sp>
      <p:sp>
        <p:nvSpPr>
          <p:cNvPr id="7" name="TextBox 6">
            <a:extLst>
              <a:ext uri="{FF2B5EF4-FFF2-40B4-BE49-F238E27FC236}">
                <a16:creationId xmlns:a16="http://schemas.microsoft.com/office/drawing/2014/main" id="{E6E330D7-074B-5E49-99BC-AF78030CDBEB}"/>
              </a:ext>
            </a:extLst>
          </p:cNvPr>
          <p:cNvSpPr txBox="1"/>
          <p:nvPr/>
        </p:nvSpPr>
        <p:spPr>
          <a:xfrm>
            <a:off x="3643163" y="486018"/>
            <a:ext cx="6661632" cy="369332"/>
          </a:xfrm>
          <a:prstGeom prst="rect">
            <a:avLst/>
          </a:prstGeom>
          <a:noFill/>
        </p:spPr>
        <p:txBody>
          <a:bodyPr wrap="none" rtlCol="0">
            <a:spAutoFit/>
          </a:bodyPr>
          <a:lstStyle/>
          <a:p>
            <a:r>
              <a:rPr lang="en-US" dirty="0"/>
              <a:t>Pure solid in equilibrium with a binary solution following Henry’s Law</a:t>
            </a:r>
          </a:p>
        </p:txBody>
      </p:sp>
      <p:sp>
        <p:nvSpPr>
          <p:cNvPr id="8" name="TextBox 7">
            <a:extLst>
              <a:ext uri="{FF2B5EF4-FFF2-40B4-BE49-F238E27FC236}">
                <a16:creationId xmlns:a16="http://schemas.microsoft.com/office/drawing/2014/main" id="{73095FE4-7ADD-C54C-A6B0-6A1A124DD74E}"/>
              </a:ext>
            </a:extLst>
          </p:cNvPr>
          <p:cNvSpPr txBox="1"/>
          <p:nvPr/>
        </p:nvSpPr>
        <p:spPr>
          <a:xfrm>
            <a:off x="4129195" y="1447092"/>
            <a:ext cx="4138121" cy="369332"/>
          </a:xfrm>
          <a:prstGeom prst="rect">
            <a:avLst/>
          </a:prstGeom>
          <a:noFill/>
        </p:spPr>
        <p:txBody>
          <a:bodyPr wrap="none" rtlCol="0">
            <a:spAutoFit/>
          </a:bodyPr>
          <a:lstStyle/>
          <a:p>
            <a:r>
              <a:rPr lang="en-US" dirty="0"/>
              <a:t>Isobaric, pure component B so </a:t>
            </a:r>
            <a:r>
              <a:rPr lang="en-US" dirty="0" err="1"/>
              <a:t>lna</a:t>
            </a:r>
            <a:r>
              <a:rPr lang="en-US" baseline="-25000" dirty="0" err="1"/>
              <a:t>B,Solid</a:t>
            </a:r>
            <a:r>
              <a:rPr lang="en-US" dirty="0"/>
              <a:t> = 0</a:t>
            </a:r>
          </a:p>
        </p:txBody>
      </p:sp>
      <p:sp>
        <p:nvSpPr>
          <p:cNvPr id="9" name="TextBox 8">
            <a:extLst>
              <a:ext uri="{FF2B5EF4-FFF2-40B4-BE49-F238E27FC236}">
                <a16:creationId xmlns:a16="http://schemas.microsoft.com/office/drawing/2014/main" id="{4DCED09E-4DC6-CF48-8533-E724A4DD8749}"/>
              </a:ext>
            </a:extLst>
          </p:cNvPr>
          <p:cNvSpPr txBox="1"/>
          <p:nvPr/>
        </p:nvSpPr>
        <p:spPr>
          <a:xfrm>
            <a:off x="4837649" y="1927629"/>
            <a:ext cx="2394182" cy="369332"/>
          </a:xfrm>
          <a:prstGeom prst="rect">
            <a:avLst/>
          </a:prstGeom>
          <a:noFill/>
        </p:spPr>
        <p:txBody>
          <a:bodyPr wrap="none" rtlCol="0">
            <a:spAutoFit/>
          </a:bodyPr>
          <a:lstStyle/>
          <a:p>
            <a:r>
              <a:rPr lang="en-US" dirty="0" err="1"/>
              <a:t>dµ</a:t>
            </a:r>
            <a:r>
              <a:rPr lang="en-US" baseline="-25000" dirty="0" err="1"/>
              <a:t>B,Solid</a:t>
            </a:r>
            <a:r>
              <a:rPr lang="en-US" baseline="-25000" dirty="0"/>
              <a:t> </a:t>
            </a:r>
            <a:r>
              <a:rPr lang="en-US" dirty="0"/>
              <a:t>= – </a:t>
            </a:r>
            <a:r>
              <a:rPr lang="en-US" dirty="0" err="1"/>
              <a:t>S</a:t>
            </a:r>
            <a:r>
              <a:rPr lang="en-US" baseline="30000" dirty="0" err="1"/>
              <a:t>m</a:t>
            </a:r>
            <a:r>
              <a:rPr lang="en-US" baseline="-25000" dirty="0" err="1"/>
              <a:t>B,Solid</a:t>
            </a:r>
            <a:r>
              <a:rPr lang="en-US" baseline="-25000" dirty="0"/>
              <a:t> </a:t>
            </a:r>
            <a:r>
              <a:rPr lang="en-US" dirty="0"/>
              <a:t> </a:t>
            </a:r>
            <a:r>
              <a:rPr lang="en-US" dirty="0" err="1"/>
              <a:t>dT</a:t>
            </a:r>
            <a:r>
              <a:rPr lang="en-US" baseline="-25000" dirty="0" err="1"/>
              <a:t>fp</a:t>
            </a:r>
            <a:endParaRPr lang="en-US" baseline="-25000" dirty="0"/>
          </a:p>
        </p:txBody>
      </p:sp>
      <p:sp>
        <p:nvSpPr>
          <p:cNvPr id="10" name="TextBox 9">
            <a:extLst>
              <a:ext uri="{FF2B5EF4-FFF2-40B4-BE49-F238E27FC236}">
                <a16:creationId xmlns:a16="http://schemas.microsoft.com/office/drawing/2014/main" id="{FD768CE8-6CA6-E24F-873F-DE2EC4617A52}"/>
              </a:ext>
            </a:extLst>
          </p:cNvPr>
          <p:cNvSpPr txBox="1"/>
          <p:nvPr/>
        </p:nvSpPr>
        <p:spPr>
          <a:xfrm>
            <a:off x="3643163" y="2381152"/>
            <a:ext cx="3691075" cy="369332"/>
          </a:xfrm>
          <a:prstGeom prst="rect">
            <a:avLst/>
          </a:prstGeom>
          <a:noFill/>
        </p:spPr>
        <p:txBody>
          <a:bodyPr wrap="none" rtlCol="0">
            <a:spAutoFit/>
          </a:bodyPr>
          <a:lstStyle/>
          <a:p>
            <a:r>
              <a:rPr lang="en-US" dirty="0"/>
              <a:t>Binary solution following Henry’s Law</a:t>
            </a:r>
          </a:p>
        </p:txBody>
      </p:sp>
      <p:sp>
        <p:nvSpPr>
          <p:cNvPr id="11" name="TextBox 10">
            <a:extLst>
              <a:ext uri="{FF2B5EF4-FFF2-40B4-BE49-F238E27FC236}">
                <a16:creationId xmlns:a16="http://schemas.microsoft.com/office/drawing/2014/main" id="{F8DBE1EB-364C-564D-812B-707658D5B03C}"/>
              </a:ext>
            </a:extLst>
          </p:cNvPr>
          <p:cNvSpPr txBox="1"/>
          <p:nvPr/>
        </p:nvSpPr>
        <p:spPr>
          <a:xfrm>
            <a:off x="3777720" y="2806086"/>
            <a:ext cx="4905189" cy="369332"/>
          </a:xfrm>
          <a:prstGeom prst="rect">
            <a:avLst/>
          </a:prstGeom>
          <a:noFill/>
        </p:spPr>
        <p:txBody>
          <a:bodyPr wrap="none" rtlCol="0">
            <a:spAutoFit/>
          </a:bodyPr>
          <a:lstStyle/>
          <a:p>
            <a:r>
              <a:rPr lang="en-US" dirty="0" err="1"/>
              <a:t>dµ</a:t>
            </a:r>
            <a:r>
              <a:rPr lang="en-US" baseline="-25000" dirty="0" err="1"/>
              <a:t>B,Solution</a:t>
            </a:r>
            <a:r>
              <a:rPr lang="en-US" baseline="-25000" dirty="0"/>
              <a:t> </a:t>
            </a:r>
            <a:r>
              <a:rPr lang="en-US" dirty="0"/>
              <a:t>= – </a:t>
            </a:r>
            <a:r>
              <a:rPr lang="en-US" dirty="0" err="1"/>
              <a:t>S</a:t>
            </a:r>
            <a:r>
              <a:rPr lang="en-US" baseline="30000" dirty="0" err="1"/>
              <a:t>m</a:t>
            </a:r>
            <a:r>
              <a:rPr lang="en-US" baseline="-25000" dirty="0" err="1"/>
              <a:t>B,Solultion</a:t>
            </a:r>
            <a:r>
              <a:rPr lang="en-US" baseline="-25000" dirty="0"/>
              <a:t> </a:t>
            </a:r>
            <a:r>
              <a:rPr lang="en-US" dirty="0"/>
              <a:t> </a:t>
            </a:r>
            <a:r>
              <a:rPr lang="en-US" dirty="0" err="1"/>
              <a:t>dT</a:t>
            </a:r>
            <a:r>
              <a:rPr lang="en-US" baseline="-25000" dirty="0" err="1"/>
              <a:t>fp</a:t>
            </a:r>
            <a:r>
              <a:rPr lang="en-US" dirty="0"/>
              <a:t> + </a:t>
            </a:r>
            <a:r>
              <a:rPr lang="en-US" dirty="0" err="1"/>
              <a:t>RT</a:t>
            </a:r>
            <a:r>
              <a:rPr lang="en-US" baseline="-25000" dirty="0" err="1"/>
              <a:t>fp</a:t>
            </a:r>
            <a:r>
              <a:rPr lang="en-US" dirty="0"/>
              <a:t> d(</a:t>
            </a:r>
            <a:r>
              <a:rPr lang="en-US" dirty="0" err="1"/>
              <a:t>lny</a:t>
            </a:r>
            <a:r>
              <a:rPr lang="en-US" baseline="-25000" dirty="0" err="1"/>
              <a:t>B,Solution</a:t>
            </a:r>
            <a:r>
              <a:rPr lang="en-US" dirty="0"/>
              <a:t>)</a:t>
            </a:r>
            <a:r>
              <a:rPr lang="en-US" baseline="-25000" dirty="0"/>
              <a:t>P,T</a:t>
            </a:r>
            <a:r>
              <a:rPr lang="en-US" dirty="0"/>
              <a:t> </a:t>
            </a:r>
            <a:r>
              <a:rPr lang="en-US" baseline="-25000" dirty="0"/>
              <a:t> </a:t>
            </a:r>
            <a:r>
              <a:rPr lang="en-US" dirty="0"/>
              <a:t> </a:t>
            </a:r>
          </a:p>
        </p:txBody>
      </p:sp>
      <p:sp>
        <p:nvSpPr>
          <p:cNvPr id="12" name="TextBox 11">
            <a:extLst>
              <a:ext uri="{FF2B5EF4-FFF2-40B4-BE49-F238E27FC236}">
                <a16:creationId xmlns:a16="http://schemas.microsoft.com/office/drawing/2014/main" id="{F6E737BC-BC0C-6D43-9AB2-A74DEC9D37A6}"/>
              </a:ext>
            </a:extLst>
          </p:cNvPr>
          <p:cNvSpPr txBox="1"/>
          <p:nvPr/>
        </p:nvSpPr>
        <p:spPr>
          <a:xfrm>
            <a:off x="3777720" y="3256846"/>
            <a:ext cx="4179862" cy="646331"/>
          </a:xfrm>
          <a:prstGeom prst="rect">
            <a:avLst/>
          </a:prstGeom>
          <a:noFill/>
        </p:spPr>
        <p:txBody>
          <a:bodyPr wrap="none" rtlCol="0">
            <a:spAutoFit/>
          </a:bodyPr>
          <a:lstStyle/>
          <a:p>
            <a:r>
              <a:rPr lang="en-US" dirty="0"/>
              <a:t>For small x: e</a:t>
            </a:r>
            <a:r>
              <a:rPr lang="en-US" baseline="30000" dirty="0"/>
              <a:t>-x</a:t>
            </a:r>
            <a:r>
              <a:rPr lang="en-US" dirty="0"/>
              <a:t> = 1 - x + …  or ln(1-x) = -x</a:t>
            </a:r>
          </a:p>
          <a:p>
            <a:r>
              <a:rPr lang="en-US" dirty="0"/>
              <a:t>So, for small </a:t>
            </a:r>
            <a:r>
              <a:rPr lang="en-US" dirty="0" err="1"/>
              <a:t>y</a:t>
            </a:r>
            <a:r>
              <a:rPr lang="en-US" baseline="-25000" dirty="0" err="1"/>
              <a:t>B,Solution</a:t>
            </a:r>
            <a:r>
              <a:rPr lang="en-US" dirty="0"/>
              <a:t>: </a:t>
            </a:r>
            <a:r>
              <a:rPr lang="en-US" dirty="0" err="1"/>
              <a:t>lny</a:t>
            </a:r>
            <a:r>
              <a:rPr lang="en-US" baseline="-25000" dirty="0" err="1"/>
              <a:t>B,Solution</a:t>
            </a:r>
            <a:r>
              <a:rPr lang="en-US" dirty="0"/>
              <a:t> ~ -</a:t>
            </a:r>
            <a:r>
              <a:rPr lang="en-US" dirty="0" err="1"/>
              <a:t>y</a:t>
            </a:r>
            <a:r>
              <a:rPr lang="en-US" baseline="-25000" dirty="0" err="1"/>
              <a:t>A,Solution</a:t>
            </a:r>
            <a:endParaRPr lang="en-US" dirty="0"/>
          </a:p>
        </p:txBody>
      </p:sp>
      <p:sp>
        <p:nvSpPr>
          <p:cNvPr id="13" name="TextBox 12">
            <a:extLst>
              <a:ext uri="{FF2B5EF4-FFF2-40B4-BE49-F238E27FC236}">
                <a16:creationId xmlns:a16="http://schemas.microsoft.com/office/drawing/2014/main" id="{C38A983B-127C-9448-884E-8BF8E5BCB37A}"/>
              </a:ext>
            </a:extLst>
          </p:cNvPr>
          <p:cNvSpPr txBox="1"/>
          <p:nvPr/>
        </p:nvSpPr>
        <p:spPr>
          <a:xfrm>
            <a:off x="3777720" y="3906351"/>
            <a:ext cx="2489399" cy="369332"/>
          </a:xfrm>
          <a:prstGeom prst="rect">
            <a:avLst/>
          </a:prstGeom>
          <a:noFill/>
        </p:spPr>
        <p:txBody>
          <a:bodyPr wrap="none" rtlCol="0">
            <a:spAutoFit/>
          </a:bodyPr>
          <a:lstStyle/>
          <a:p>
            <a:r>
              <a:rPr lang="en-US" dirty="0"/>
              <a:t>So, if </a:t>
            </a:r>
            <a:r>
              <a:rPr lang="en-US" dirty="0" err="1"/>
              <a:t>dµ</a:t>
            </a:r>
            <a:r>
              <a:rPr lang="en-US" baseline="-25000" dirty="0" err="1"/>
              <a:t>B,Solid</a:t>
            </a:r>
            <a:r>
              <a:rPr lang="en-US" baseline="-25000" dirty="0"/>
              <a:t> </a:t>
            </a:r>
            <a:r>
              <a:rPr lang="en-US" dirty="0"/>
              <a:t>= </a:t>
            </a:r>
            <a:r>
              <a:rPr lang="en-US" dirty="0" err="1"/>
              <a:t>dµ</a:t>
            </a:r>
            <a:r>
              <a:rPr lang="en-US" baseline="-25000" dirty="0" err="1"/>
              <a:t>B,Solution</a:t>
            </a:r>
            <a:r>
              <a:rPr lang="en-US" baseline="-25000" dirty="0"/>
              <a:t> </a:t>
            </a:r>
            <a:endParaRPr lang="en-US" dirty="0"/>
          </a:p>
        </p:txBody>
      </p:sp>
      <p:sp>
        <p:nvSpPr>
          <p:cNvPr id="14" name="Rectangle 13">
            <a:extLst>
              <a:ext uri="{FF2B5EF4-FFF2-40B4-BE49-F238E27FC236}">
                <a16:creationId xmlns:a16="http://schemas.microsoft.com/office/drawing/2014/main" id="{C00147B2-B41A-B244-BA80-50EF4A4EF2E4}"/>
              </a:ext>
            </a:extLst>
          </p:cNvPr>
          <p:cNvSpPr/>
          <p:nvPr/>
        </p:nvSpPr>
        <p:spPr>
          <a:xfrm>
            <a:off x="2439981" y="4275683"/>
            <a:ext cx="8055218" cy="2308324"/>
          </a:xfrm>
          <a:prstGeom prst="rect">
            <a:avLst/>
          </a:prstGeom>
        </p:spPr>
        <p:txBody>
          <a:bodyPr wrap="none">
            <a:spAutoFit/>
          </a:bodyPr>
          <a:lstStyle/>
          <a:p>
            <a:r>
              <a:rPr lang="en-US" dirty="0" err="1"/>
              <a:t>S</a:t>
            </a:r>
            <a:r>
              <a:rPr lang="en-US" baseline="30000" dirty="0" err="1"/>
              <a:t>m</a:t>
            </a:r>
            <a:r>
              <a:rPr lang="en-US" baseline="-25000" dirty="0" err="1"/>
              <a:t>B,Solid</a:t>
            </a:r>
            <a:r>
              <a:rPr lang="en-US" baseline="-25000" dirty="0"/>
              <a:t> </a:t>
            </a:r>
            <a:r>
              <a:rPr lang="en-US" dirty="0"/>
              <a:t> </a:t>
            </a:r>
            <a:r>
              <a:rPr lang="en-US" dirty="0" err="1"/>
              <a:t>dT</a:t>
            </a:r>
            <a:r>
              <a:rPr lang="en-US" baseline="-25000" dirty="0" err="1"/>
              <a:t>fp</a:t>
            </a:r>
            <a:r>
              <a:rPr lang="en-US" dirty="0"/>
              <a:t> = </a:t>
            </a:r>
            <a:r>
              <a:rPr lang="en-US" dirty="0" err="1"/>
              <a:t>S</a:t>
            </a:r>
            <a:r>
              <a:rPr lang="en-US" baseline="30000" dirty="0" err="1"/>
              <a:t>m</a:t>
            </a:r>
            <a:r>
              <a:rPr lang="en-US" baseline="-25000" dirty="0" err="1"/>
              <a:t>B,Solution</a:t>
            </a:r>
            <a:r>
              <a:rPr lang="en-US" baseline="-25000" dirty="0"/>
              <a:t> </a:t>
            </a:r>
            <a:r>
              <a:rPr lang="en-US" dirty="0"/>
              <a:t> </a:t>
            </a:r>
            <a:r>
              <a:rPr lang="en-US" dirty="0" err="1"/>
              <a:t>dT</a:t>
            </a:r>
            <a:r>
              <a:rPr lang="en-US" baseline="-25000" dirty="0" err="1"/>
              <a:t>fp</a:t>
            </a:r>
            <a:r>
              <a:rPr lang="en-US" dirty="0"/>
              <a:t> + </a:t>
            </a:r>
            <a:r>
              <a:rPr lang="en-US" dirty="0" err="1"/>
              <a:t>RT</a:t>
            </a:r>
            <a:r>
              <a:rPr lang="en-US" baseline="-25000" dirty="0" err="1"/>
              <a:t>fp</a:t>
            </a:r>
            <a:r>
              <a:rPr lang="en-US" dirty="0"/>
              <a:t> </a:t>
            </a:r>
            <a:r>
              <a:rPr lang="en-US" dirty="0" err="1"/>
              <a:t>dy</a:t>
            </a:r>
            <a:r>
              <a:rPr lang="en-US" baseline="-25000" dirty="0" err="1"/>
              <a:t>A,Solution</a:t>
            </a:r>
            <a:endParaRPr lang="en-US" dirty="0"/>
          </a:p>
          <a:p>
            <a:endParaRPr lang="en-US" dirty="0"/>
          </a:p>
          <a:p>
            <a:r>
              <a:rPr lang="en-US" dirty="0" err="1"/>
              <a:t>dy</a:t>
            </a:r>
            <a:r>
              <a:rPr lang="en-US" baseline="-25000" dirty="0" err="1"/>
              <a:t>A,Solution</a:t>
            </a:r>
            <a:r>
              <a:rPr lang="en-US" dirty="0"/>
              <a:t> = (</a:t>
            </a:r>
            <a:r>
              <a:rPr lang="en-US" dirty="0" err="1"/>
              <a:t>S</a:t>
            </a:r>
            <a:r>
              <a:rPr lang="en-US" baseline="30000" dirty="0" err="1"/>
              <a:t>m</a:t>
            </a:r>
            <a:r>
              <a:rPr lang="en-US" baseline="-25000" dirty="0" err="1"/>
              <a:t>B,Solid</a:t>
            </a:r>
            <a:r>
              <a:rPr lang="en-US" baseline="-25000" dirty="0"/>
              <a:t> </a:t>
            </a:r>
            <a:r>
              <a:rPr lang="en-US" dirty="0"/>
              <a:t>- </a:t>
            </a:r>
            <a:r>
              <a:rPr lang="en-US" dirty="0" err="1"/>
              <a:t>S</a:t>
            </a:r>
            <a:r>
              <a:rPr lang="en-US" baseline="30000" dirty="0" err="1"/>
              <a:t>m</a:t>
            </a:r>
            <a:r>
              <a:rPr lang="en-US" baseline="-25000" dirty="0" err="1"/>
              <a:t>B,Solution</a:t>
            </a:r>
            <a:r>
              <a:rPr lang="en-US" dirty="0"/>
              <a:t>)/(</a:t>
            </a:r>
            <a:r>
              <a:rPr lang="en-US" dirty="0" err="1"/>
              <a:t>RT</a:t>
            </a:r>
            <a:r>
              <a:rPr lang="en-US" baseline="-25000" dirty="0" err="1"/>
              <a:t>fp</a:t>
            </a:r>
            <a:r>
              <a:rPr lang="en-US" dirty="0"/>
              <a:t>) </a:t>
            </a:r>
            <a:r>
              <a:rPr lang="en-US" dirty="0" err="1"/>
              <a:t>dT</a:t>
            </a:r>
            <a:r>
              <a:rPr lang="en-US" baseline="-25000" dirty="0" err="1"/>
              <a:t>fp</a:t>
            </a:r>
            <a:r>
              <a:rPr lang="en-US" dirty="0"/>
              <a:t> ~ -</a:t>
            </a:r>
            <a:r>
              <a:rPr lang="en-US" dirty="0" err="1">
                <a:latin typeface="Symbol" pitchFamily="2" charset="2"/>
              </a:rPr>
              <a:t>D</a:t>
            </a:r>
            <a:r>
              <a:rPr lang="en-US" dirty="0" err="1"/>
              <a:t>S</a:t>
            </a:r>
            <a:r>
              <a:rPr lang="en-US" baseline="30000" dirty="0" err="1"/>
              <a:t>m</a:t>
            </a:r>
            <a:r>
              <a:rPr lang="en-US" baseline="-25000" dirty="0" err="1"/>
              <a:t>B</a:t>
            </a:r>
            <a:r>
              <a:rPr lang="en-US" dirty="0"/>
              <a:t>/(</a:t>
            </a:r>
            <a:r>
              <a:rPr lang="en-US" dirty="0" err="1"/>
              <a:t>RT</a:t>
            </a:r>
            <a:r>
              <a:rPr lang="en-US" baseline="-25000" dirty="0" err="1"/>
              <a:t>fp</a:t>
            </a:r>
            <a:r>
              <a:rPr lang="en-US" dirty="0"/>
              <a:t>) </a:t>
            </a:r>
            <a:r>
              <a:rPr lang="en-US" dirty="0" err="1"/>
              <a:t>dT</a:t>
            </a:r>
            <a:r>
              <a:rPr lang="en-US" baseline="-25000" dirty="0" err="1"/>
              <a:t>fp</a:t>
            </a:r>
            <a:r>
              <a:rPr lang="en-US" dirty="0"/>
              <a:t>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25000" dirty="0"/>
              <a:t>F</a:t>
            </a:r>
            <a:r>
              <a:rPr lang="en-US" dirty="0"/>
              <a:t>) (</a:t>
            </a:r>
            <a:r>
              <a:rPr lang="en-US" dirty="0" err="1"/>
              <a:t>dT</a:t>
            </a:r>
            <a:r>
              <a:rPr lang="en-US" baseline="-25000" dirty="0" err="1"/>
              <a:t>fp</a:t>
            </a:r>
            <a:r>
              <a:rPr lang="en-US" dirty="0"/>
              <a:t>)/</a:t>
            </a:r>
            <a:r>
              <a:rPr lang="en-US" dirty="0" err="1"/>
              <a:t>T</a:t>
            </a:r>
            <a:r>
              <a:rPr lang="en-US" baseline="-25000" dirty="0" err="1"/>
              <a:t>fp</a:t>
            </a:r>
            <a:endParaRPr lang="en-US" dirty="0"/>
          </a:p>
          <a:p>
            <a:r>
              <a:rPr lang="en-US" dirty="0"/>
              <a:t> </a:t>
            </a:r>
            <a:r>
              <a:rPr lang="en-US" dirty="0" err="1"/>
              <a:t>y</a:t>
            </a:r>
            <a:r>
              <a:rPr lang="en-US" baseline="-25000" dirty="0" err="1"/>
              <a:t>A,Solution</a:t>
            </a:r>
            <a:r>
              <a:rPr lang="en-US" dirty="0"/>
              <a:t>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25000" dirty="0"/>
              <a:t>F</a:t>
            </a:r>
            <a:r>
              <a:rPr lang="en-US" dirty="0"/>
              <a:t>) ln(</a:t>
            </a:r>
            <a:r>
              <a:rPr lang="en-US" dirty="0" err="1"/>
              <a:t>T</a:t>
            </a:r>
            <a:r>
              <a:rPr lang="en-US" baseline="-25000" dirty="0" err="1"/>
              <a:t>fp</a:t>
            </a:r>
            <a:r>
              <a:rPr lang="en-US" dirty="0"/>
              <a:t>/T</a:t>
            </a:r>
            <a:r>
              <a:rPr lang="en-US" baseline="-25000" dirty="0"/>
              <a:t>F</a:t>
            </a:r>
            <a:r>
              <a:rPr lang="en-US" dirty="0"/>
              <a:t>) For small x: ln(x) = x – 1</a:t>
            </a:r>
          </a:p>
          <a:p>
            <a:endParaRPr lang="en-US" dirty="0"/>
          </a:p>
          <a:p>
            <a:r>
              <a:rPr lang="en-US" dirty="0" err="1"/>
              <a:t>y</a:t>
            </a:r>
            <a:r>
              <a:rPr lang="en-US" baseline="-25000" dirty="0" err="1"/>
              <a:t>A,Solution</a:t>
            </a:r>
            <a:r>
              <a:rPr lang="en-US" dirty="0"/>
              <a:t>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25000" dirty="0"/>
              <a:t>F</a:t>
            </a:r>
            <a:r>
              <a:rPr lang="en-US" dirty="0"/>
              <a:t>) (</a:t>
            </a:r>
            <a:r>
              <a:rPr lang="en-US" dirty="0" err="1"/>
              <a:t>T</a:t>
            </a:r>
            <a:r>
              <a:rPr lang="en-US" baseline="-25000" dirty="0" err="1"/>
              <a:t>fp</a:t>
            </a:r>
            <a:r>
              <a:rPr lang="en-US" dirty="0"/>
              <a:t>/T</a:t>
            </a:r>
            <a:r>
              <a:rPr lang="en-US" baseline="-25000" dirty="0"/>
              <a:t>F</a:t>
            </a:r>
            <a:r>
              <a:rPr lang="en-US" dirty="0"/>
              <a:t> - 1) = -</a:t>
            </a:r>
            <a:r>
              <a:rPr lang="en-US" dirty="0" err="1">
                <a:latin typeface="Symbol" pitchFamily="2" charset="2"/>
              </a:rPr>
              <a:t>D</a:t>
            </a:r>
            <a:r>
              <a:rPr lang="en-US" dirty="0" err="1"/>
              <a:t>H</a:t>
            </a:r>
            <a:r>
              <a:rPr lang="en-US" baseline="30000" dirty="0" err="1"/>
              <a:t>m</a:t>
            </a:r>
            <a:r>
              <a:rPr lang="en-US" baseline="-25000" dirty="0" err="1"/>
              <a:t>B</a:t>
            </a:r>
            <a:r>
              <a:rPr lang="en-US" dirty="0"/>
              <a:t>/(RT</a:t>
            </a:r>
            <a:r>
              <a:rPr lang="en-US" baseline="30000" dirty="0"/>
              <a:t>2</a:t>
            </a:r>
            <a:r>
              <a:rPr lang="en-US" baseline="-25000" dirty="0"/>
              <a:t>F</a:t>
            </a:r>
            <a:r>
              <a:rPr lang="en-US" dirty="0"/>
              <a:t>) </a:t>
            </a:r>
            <a:r>
              <a:rPr lang="en-US" dirty="0">
                <a:latin typeface="Symbol" pitchFamily="2" charset="2"/>
              </a:rPr>
              <a:t>D</a:t>
            </a:r>
            <a:r>
              <a:rPr lang="en-US" dirty="0"/>
              <a:t>T</a:t>
            </a:r>
          </a:p>
          <a:p>
            <a:endParaRPr lang="en-US" dirty="0"/>
          </a:p>
          <a:p>
            <a:r>
              <a:rPr lang="en-US" dirty="0" err="1"/>
              <a:t>T</a:t>
            </a:r>
            <a:r>
              <a:rPr lang="en-US" baseline="-25000" dirty="0" err="1"/>
              <a:t>fp</a:t>
            </a:r>
            <a:r>
              <a:rPr lang="en-US" dirty="0"/>
              <a:t> = T</a:t>
            </a:r>
            <a:r>
              <a:rPr lang="en-US" baseline="-25000" dirty="0"/>
              <a:t>F</a:t>
            </a:r>
            <a:r>
              <a:rPr lang="en-US" dirty="0"/>
              <a:t> - y</a:t>
            </a:r>
            <a:r>
              <a:rPr lang="en-US" baseline="-25000" dirty="0"/>
              <a:t>A,Solution</a:t>
            </a:r>
            <a:r>
              <a:rPr lang="en-US" dirty="0"/>
              <a:t>RT</a:t>
            </a:r>
            <a:r>
              <a:rPr lang="en-US" baseline="30000" dirty="0"/>
              <a:t>2</a:t>
            </a:r>
            <a:r>
              <a:rPr lang="en-US" baseline="-25000" dirty="0"/>
              <a:t>F</a:t>
            </a:r>
            <a:r>
              <a:rPr lang="en-US" dirty="0"/>
              <a:t>/</a:t>
            </a:r>
            <a:r>
              <a:rPr lang="en-US" dirty="0" err="1">
                <a:latin typeface="Symbol" pitchFamily="2" charset="2"/>
              </a:rPr>
              <a:t>D</a:t>
            </a:r>
            <a:r>
              <a:rPr lang="en-US" dirty="0" err="1"/>
              <a:t>H</a:t>
            </a:r>
            <a:r>
              <a:rPr lang="en-US" baseline="30000" dirty="0" err="1"/>
              <a:t>m</a:t>
            </a:r>
            <a:r>
              <a:rPr lang="en-US" baseline="-25000" dirty="0" err="1"/>
              <a:t>B</a:t>
            </a:r>
            <a:endParaRPr lang="en-US" dirty="0"/>
          </a:p>
        </p:txBody>
      </p:sp>
      <p:sp>
        <p:nvSpPr>
          <p:cNvPr id="15" name="TextBox 14">
            <a:extLst>
              <a:ext uri="{FF2B5EF4-FFF2-40B4-BE49-F238E27FC236}">
                <a16:creationId xmlns:a16="http://schemas.microsoft.com/office/drawing/2014/main" id="{364C8386-F84F-7A4B-A38A-9315FD24B0C4}"/>
              </a:ext>
            </a:extLst>
          </p:cNvPr>
          <p:cNvSpPr txBox="1"/>
          <p:nvPr/>
        </p:nvSpPr>
        <p:spPr>
          <a:xfrm>
            <a:off x="10194096" y="893094"/>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
        <p:nvSpPr>
          <p:cNvPr id="16" name="TextBox 15">
            <a:extLst>
              <a:ext uri="{FF2B5EF4-FFF2-40B4-BE49-F238E27FC236}">
                <a16:creationId xmlns:a16="http://schemas.microsoft.com/office/drawing/2014/main" id="{AF33A00F-02BE-7F4D-B36B-CF1CCB748936}"/>
              </a:ext>
            </a:extLst>
          </p:cNvPr>
          <p:cNvSpPr txBox="1"/>
          <p:nvPr/>
        </p:nvSpPr>
        <p:spPr>
          <a:xfrm>
            <a:off x="9642928" y="2047625"/>
            <a:ext cx="1720984"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17B4A69-4341-DC48-BC43-F320D32E33A4}"/>
              </a:ext>
            </a:extLst>
          </p:cNvPr>
          <p:cNvSpPr txBox="1"/>
          <p:nvPr/>
        </p:nvSpPr>
        <p:spPr>
          <a:xfrm>
            <a:off x="8988538" y="2545513"/>
            <a:ext cx="3319370" cy="2031325"/>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SdT+Vdp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Isothermal and Ideal Gas</a:t>
            </a: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RTdp</a:t>
            </a:r>
            <a:r>
              <a:rPr lang="en-US"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G = RT ln(p/p</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RT ln(a)</a:t>
            </a: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RT d(ln(a))</a:t>
            </a:r>
          </a:p>
          <a:p>
            <a:r>
              <a:rPr lang="en-US" dirty="0">
                <a:latin typeface="Times New Roman" panose="02020603050405020304" pitchFamily="18" charset="0"/>
                <a:cs typeface="Times New Roman" panose="02020603050405020304" pitchFamily="18" charset="0"/>
              </a:rPr>
              <a:t>For solution</a:t>
            </a: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RT d(ln(x/x</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RT d(ln(x))</a:t>
            </a:r>
          </a:p>
        </p:txBody>
      </p:sp>
    </p:spTree>
    <p:extLst>
      <p:ext uri="{BB962C8B-B14F-4D97-AF65-F5344CB8AC3E}">
        <p14:creationId xmlns:p14="http://schemas.microsoft.com/office/powerpoint/2010/main" val="1373076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5759F7-E0B3-7543-B0C0-EE2B84189C57}"/>
              </a:ext>
            </a:extLst>
          </p:cNvPr>
          <p:cNvSpPr>
            <a:spLocks noGrp="1"/>
          </p:cNvSpPr>
          <p:nvPr>
            <p:ph type="sldNum" sz="quarter" idx="12"/>
          </p:nvPr>
        </p:nvSpPr>
        <p:spPr/>
        <p:txBody>
          <a:bodyPr/>
          <a:lstStyle/>
          <a:p>
            <a:fld id="{B42E8C25-AC8F-F245-B538-4941A58602A5}" type="slidenum">
              <a:rPr lang="en-US" smtClean="0"/>
              <a:t>31</a:t>
            </a:fld>
            <a:endParaRPr lang="en-US"/>
          </a:p>
        </p:txBody>
      </p:sp>
      <p:pic>
        <p:nvPicPr>
          <p:cNvPr id="3" name="Picture 2">
            <a:extLst>
              <a:ext uri="{FF2B5EF4-FFF2-40B4-BE49-F238E27FC236}">
                <a16:creationId xmlns:a16="http://schemas.microsoft.com/office/drawing/2014/main" id="{C8B297C8-635A-E34E-B811-13B2C7E1061A}"/>
              </a:ext>
            </a:extLst>
          </p:cNvPr>
          <p:cNvPicPr>
            <a:picLocks noChangeAspect="1"/>
          </p:cNvPicPr>
          <p:nvPr/>
        </p:nvPicPr>
        <p:blipFill>
          <a:blip r:embed="rId2"/>
          <a:stretch>
            <a:fillRect/>
          </a:stretch>
        </p:blipFill>
        <p:spPr>
          <a:xfrm>
            <a:off x="2974546" y="1705404"/>
            <a:ext cx="4216400" cy="1206500"/>
          </a:xfrm>
          <a:prstGeom prst="rect">
            <a:avLst/>
          </a:prstGeom>
        </p:spPr>
      </p:pic>
      <p:pic>
        <p:nvPicPr>
          <p:cNvPr id="4" name="Picture 3">
            <a:extLst>
              <a:ext uri="{FF2B5EF4-FFF2-40B4-BE49-F238E27FC236}">
                <a16:creationId xmlns:a16="http://schemas.microsoft.com/office/drawing/2014/main" id="{BD9E8E47-FB64-814D-90E5-4B9A729455F3}"/>
              </a:ext>
            </a:extLst>
          </p:cNvPr>
          <p:cNvPicPr>
            <a:picLocks noChangeAspect="1"/>
          </p:cNvPicPr>
          <p:nvPr/>
        </p:nvPicPr>
        <p:blipFill>
          <a:blip r:embed="rId3"/>
          <a:stretch>
            <a:fillRect/>
          </a:stretch>
        </p:blipFill>
        <p:spPr>
          <a:xfrm>
            <a:off x="4947508" y="3398108"/>
            <a:ext cx="2082800" cy="1066800"/>
          </a:xfrm>
          <a:prstGeom prst="rect">
            <a:avLst/>
          </a:prstGeom>
        </p:spPr>
      </p:pic>
      <p:pic>
        <p:nvPicPr>
          <p:cNvPr id="6" name="Picture 5">
            <a:extLst>
              <a:ext uri="{FF2B5EF4-FFF2-40B4-BE49-F238E27FC236}">
                <a16:creationId xmlns:a16="http://schemas.microsoft.com/office/drawing/2014/main" id="{00E18E35-5CB6-C64D-B35E-8590EA0468AE}"/>
              </a:ext>
            </a:extLst>
          </p:cNvPr>
          <p:cNvPicPr>
            <a:picLocks noChangeAspect="1"/>
          </p:cNvPicPr>
          <p:nvPr/>
        </p:nvPicPr>
        <p:blipFill rotWithShape="1">
          <a:blip r:embed="rId4"/>
          <a:srcRect b="18045"/>
          <a:stretch/>
        </p:blipFill>
        <p:spPr>
          <a:xfrm>
            <a:off x="3286726" y="3027405"/>
            <a:ext cx="6261100" cy="353884"/>
          </a:xfrm>
          <a:prstGeom prst="rect">
            <a:avLst/>
          </a:prstGeom>
        </p:spPr>
      </p:pic>
      <p:sp>
        <p:nvSpPr>
          <p:cNvPr id="7" name="Rectangle 6">
            <a:extLst>
              <a:ext uri="{FF2B5EF4-FFF2-40B4-BE49-F238E27FC236}">
                <a16:creationId xmlns:a16="http://schemas.microsoft.com/office/drawing/2014/main" id="{E03DBFEA-BED6-4A42-BD2E-365F1122903C}"/>
              </a:ext>
            </a:extLst>
          </p:cNvPr>
          <p:cNvSpPr/>
          <p:nvPr/>
        </p:nvSpPr>
        <p:spPr>
          <a:xfrm>
            <a:off x="4201984" y="1220571"/>
            <a:ext cx="2503121" cy="369332"/>
          </a:xfrm>
          <a:prstGeom prst="rect">
            <a:avLst/>
          </a:prstGeom>
        </p:spPr>
        <p:txBody>
          <a:bodyPr wrap="none">
            <a:spAutoFit/>
          </a:bodyPr>
          <a:lstStyle/>
          <a:p>
            <a:r>
              <a:rPr lang="en-US" dirty="0">
                <a:latin typeface="Symbol" pitchFamily="2" charset="2"/>
              </a:rPr>
              <a:t>D</a:t>
            </a:r>
            <a:r>
              <a:rPr lang="en-US" dirty="0"/>
              <a:t>T = -RT</a:t>
            </a:r>
            <a:r>
              <a:rPr lang="en-US" baseline="30000" dirty="0"/>
              <a:t>2</a:t>
            </a:r>
            <a:r>
              <a:rPr lang="en-US" baseline="-25000" dirty="0"/>
              <a:t>F</a:t>
            </a:r>
            <a:r>
              <a:rPr lang="en-US" dirty="0"/>
              <a:t>y</a:t>
            </a:r>
            <a:r>
              <a:rPr lang="en-US" baseline="-25000" dirty="0"/>
              <a:t>A,Solution</a:t>
            </a:r>
            <a:r>
              <a:rPr lang="en-US" dirty="0"/>
              <a:t>/</a:t>
            </a:r>
            <a:r>
              <a:rPr lang="en-US" dirty="0">
                <a:latin typeface="Symbol" pitchFamily="2" charset="2"/>
              </a:rPr>
              <a:t> </a:t>
            </a:r>
            <a:r>
              <a:rPr lang="en-US" dirty="0" err="1">
                <a:latin typeface="Symbol" pitchFamily="2" charset="2"/>
              </a:rPr>
              <a:t>D</a:t>
            </a:r>
            <a:r>
              <a:rPr lang="en-US" dirty="0" err="1"/>
              <a:t>H</a:t>
            </a:r>
            <a:r>
              <a:rPr lang="en-US" baseline="30000" dirty="0" err="1"/>
              <a:t>m</a:t>
            </a:r>
            <a:r>
              <a:rPr lang="en-US" baseline="-25000" dirty="0" err="1"/>
              <a:t>B</a:t>
            </a:r>
            <a:endParaRPr lang="en-US" dirty="0"/>
          </a:p>
        </p:txBody>
      </p:sp>
    </p:spTree>
    <p:extLst>
      <p:ext uri="{BB962C8B-B14F-4D97-AF65-F5344CB8AC3E}">
        <p14:creationId xmlns:p14="http://schemas.microsoft.com/office/powerpoint/2010/main" val="968944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0BE57A-7651-534F-ADA0-964B6FE204DD}"/>
              </a:ext>
            </a:extLst>
          </p:cNvPr>
          <p:cNvSpPr>
            <a:spLocks noGrp="1"/>
          </p:cNvSpPr>
          <p:nvPr>
            <p:ph type="sldNum" sz="quarter" idx="12"/>
          </p:nvPr>
        </p:nvSpPr>
        <p:spPr/>
        <p:txBody>
          <a:bodyPr/>
          <a:lstStyle/>
          <a:p>
            <a:fld id="{B42E8C25-AC8F-F245-B538-4941A58602A5}" type="slidenum">
              <a:rPr lang="en-US" smtClean="0"/>
              <a:t>32</a:t>
            </a:fld>
            <a:endParaRPr lang="en-US"/>
          </a:p>
        </p:txBody>
      </p:sp>
      <p:sp>
        <p:nvSpPr>
          <p:cNvPr id="4" name="TextBox 3">
            <a:extLst>
              <a:ext uri="{FF2B5EF4-FFF2-40B4-BE49-F238E27FC236}">
                <a16:creationId xmlns:a16="http://schemas.microsoft.com/office/drawing/2014/main" id="{C57E3FFB-AC38-B64E-8DC3-3C2A908FF0D5}"/>
              </a:ext>
            </a:extLst>
          </p:cNvPr>
          <p:cNvSpPr txBox="1"/>
          <p:nvPr/>
        </p:nvSpPr>
        <p:spPr>
          <a:xfrm>
            <a:off x="1120345" y="89043"/>
            <a:ext cx="35650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Ternary Phase Diagram, </a:t>
            </a:r>
            <a:r>
              <a:rPr lang="en-US" b="1" dirty="0" err="1">
                <a:latin typeface="Times New Roman" panose="02020603050405020304" pitchFamily="18" charset="0"/>
                <a:cs typeface="Times New Roman" panose="02020603050405020304" pitchFamily="18" charset="0"/>
              </a:rPr>
              <a:t>x</a:t>
            </a:r>
            <a:r>
              <a:rPr lang="en-US" b="1" baseline="-25000" dirty="0" err="1">
                <a:latin typeface="Times New Roman" panose="02020603050405020304" pitchFamily="18" charset="0"/>
                <a:cs typeface="Times New Roman" panose="02020603050405020304" pitchFamily="18" charset="0"/>
              </a:rPr>
              <a:t>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a:t>
            </a:r>
            <a:r>
              <a:rPr lang="en-US" b="1" baseline="-25000" dirty="0" err="1">
                <a:latin typeface="Times New Roman" panose="02020603050405020304" pitchFamily="18" charset="0"/>
                <a:cs typeface="Times New Roman" panose="02020603050405020304" pitchFamily="18" charset="0"/>
              </a:rPr>
              <a:t>B</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a:t>
            </a:r>
            <a:r>
              <a:rPr lang="en-US" b="1" baseline="-25000" dirty="0" err="1">
                <a:latin typeface="Times New Roman" panose="02020603050405020304" pitchFamily="18" charset="0"/>
                <a:cs typeface="Times New Roman" panose="02020603050405020304" pitchFamily="18" charset="0"/>
              </a:rPr>
              <a:t>C</a:t>
            </a:r>
            <a:endParaRPr lang="en-US" b="1" baseline="-25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512920F-42F9-F647-B1E1-3F1541FE7B2E}"/>
              </a:ext>
            </a:extLst>
          </p:cNvPr>
          <p:cNvPicPr>
            <a:picLocks noChangeAspect="1"/>
          </p:cNvPicPr>
          <p:nvPr/>
        </p:nvPicPr>
        <p:blipFill>
          <a:blip r:embed="rId2"/>
          <a:stretch>
            <a:fillRect/>
          </a:stretch>
        </p:blipFill>
        <p:spPr>
          <a:xfrm>
            <a:off x="234823" y="1235676"/>
            <a:ext cx="5494530" cy="4934465"/>
          </a:xfrm>
          <a:prstGeom prst="rect">
            <a:avLst/>
          </a:prstGeom>
        </p:spPr>
      </p:pic>
      <p:pic>
        <p:nvPicPr>
          <p:cNvPr id="7" name="Picture 6">
            <a:extLst>
              <a:ext uri="{FF2B5EF4-FFF2-40B4-BE49-F238E27FC236}">
                <a16:creationId xmlns:a16="http://schemas.microsoft.com/office/drawing/2014/main" id="{F203D24B-3992-CC4D-B514-A96F8A681877}"/>
              </a:ext>
            </a:extLst>
          </p:cNvPr>
          <p:cNvPicPr>
            <a:picLocks noChangeAspect="1"/>
          </p:cNvPicPr>
          <p:nvPr/>
        </p:nvPicPr>
        <p:blipFill>
          <a:blip r:embed="rId3"/>
          <a:stretch>
            <a:fillRect/>
          </a:stretch>
        </p:blipFill>
        <p:spPr>
          <a:xfrm>
            <a:off x="7553642" y="697309"/>
            <a:ext cx="3343630" cy="2507723"/>
          </a:xfrm>
          <a:prstGeom prst="rect">
            <a:avLst/>
          </a:prstGeom>
        </p:spPr>
      </p:pic>
      <p:sp>
        <p:nvSpPr>
          <p:cNvPr id="8" name="TextBox 7">
            <a:extLst>
              <a:ext uri="{FF2B5EF4-FFF2-40B4-BE49-F238E27FC236}">
                <a16:creationId xmlns:a16="http://schemas.microsoft.com/office/drawing/2014/main" id="{8CB46184-2E79-5F46-B1F2-E494B3C69192}"/>
              </a:ext>
            </a:extLst>
          </p:cNvPr>
          <p:cNvSpPr txBox="1"/>
          <p:nvPr/>
        </p:nvSpPr>
        <p:spPr>
          <a:xfrm>
            <a:off x="7286725" y="187934"/>
            <a:ext cx="406707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With no grid you can get the composition</a:t>
            </a:r>
          </a:p>
          <a:p>
            <a:r>
              <a:rPr lang="en-US" dirty="0">
                <a:latin typeface="Times New Roman" panose="02020603050405020304" pitchFamily="18" charset="0"/>
                <a:cs typeface="Times New Roman" panose="02020603050405020304" pitchFamily="18" charset="0"/>
              </a:rPr>
              <a:t>From the </a:t>
            </a:r>
            <a:r>
              <a:rPr lang="en-US" dirty="0" err="1">
                <a:latin typeface="Times New Roman" panose="02020603050405020304" pitchFamily="18" charset="0"/>
                <a:cs typeface="Times New Roman" panose="02020603050405020304" pitchFamily="18" charset="0"/>
              </a:rPr>
              <a:t>normals</a:t>
            </a: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F983E4F-EE2E-2F44-8687-BFBB2F75DAF9}"/>
              </a:ext>
            </a:extLst>
          </p:cNvPr>
          <p:cNvSpPr txBox="1"/>
          <p:nvPr/>
        </p:nvSpPr>
        <p:spPr>
          <a:xfrm>
            <a:off x="3401044" y="840586"/>
            <a:ext cx="3095163"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Go clockwise</a:t>
            </a:r>
          </a:p>
          <a:p>
            <a:r>
              <a:rPr lang="en-US" dirty="0">
                <a:latin typeface="Times New Roman" panose="02020603050405020304" pitchFamily="18" charset="0"/>
                <a:cs typeface="Times New Roman" panose="02020603050405020304" pitchFamily="18" charset="0"/>
              </a:rPr>
              <a:t>0 at start 1 at corner</a:t>
            </a:r>
          </a:p>
          <a:p>
            <a:r>
              <a:rPr lang="en-US" dirty="0">
                <a:latin typeface="Times New Roman" panose="02020603050405020304" pitchFamily="18" charset="0"/>
                <a:cs typeface="Times New Roman" panose="02020603050405020304" pitchFamily="18" charset="0"/>
              </a:rPr>
              <a:t>Phase point is where parallel lines meet</a:t>
            </a:r>
          </a:p>
          <a:p>
            <a:r>
              <a:rPr lang="en-US" dirty="0">
                <a:latin typeface="Times New Roman" panose="02020603050405020304" pitchFamily="18" charset="0"/>
                <a:cs typeface="Times New Roman" panose="02020603050405020304" pitchFamily="18" charset="0"/>
              </a:rPr>
              <a:t>Plot is isothermal, isobaric, isochoric</a:t>
            </a:r>
          </a:p>
          <a:p>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1</a:t>
            </a:r>
          </a:p>
          <a:p>
            <a:r>
              <a:rPr lang="en-US" dirty="0">
                <a:latin typeface="Times New Roman" panose="02020603050405020304" pitchFamily="18" charset="0"/>
                <a:cs typeface="Times New Roman" panose="02020603050405020304" pitchFamily="18" charset="0"/>
              </a:rPr>
              <a:t>This can be read if the plot has a grid</a:t>
            </a:r>
          </a:p>
          <a:p>
            <a:endParaRPr lang="en-US" dirty="0"/>
          </a:p>
        </p:txBody>
      </p:sp>
      <p:pic>
        <p:nvPicPr>
          <p:cNvPr id="11" name="Picture 10">
            <a:extLst>
              <a:ext uri="{FF2B5EF4-FFF2-40B4-BE49-F238E27FC236}">
                <a16:creationId xmlns:a16="http://schemas.microsoft.com/office/drawing/2014/main" id="{7DDB0C07-B473-E041-8D8C-CCDAE39BAC96}"/>
              </a:ext>
            </a:extLst>
          </p:cNvPr>
          <p:cNvPicPr>
            <a:picLocks noChangeAspect="1"/>
          </p:cNvPicPr>
          <p:nvPr/>
        </p:nvPicPr>
        <p:blipFill>
          <a:blip r:embed="rId4"/>
          <a:stretch>
            <a:fillRect/>
          </a:stretch>
        </p:blipFill>
        <p:spPr>
          <a:xfrm>
            <a:off x="7331675" y="4018288"/>
            <a:ext cx="3221467" cy="2703187"/>
          </a:xfrm>
          <a:prstGeom prst="rect">
            <a:avLst/>
          </a:prstGeom>
        </p:spPr>
      </p:pic>
      <p:sp>
        <p:nvSpPr>
          <p:cNvPr id="12" name="TextBox 11">
            <a:extLst>
              <a:ext uri="{FF2B5EF4-FFF2-40B4-BE49-F238E27FC236}">
                <a16:creationId xmlns:a16="http://schemas.microsoft.com/office/drawing/2014/main" id="{7E807310-9A3D-0046-AD13-B966EF9C6A3D}"/>
              </a:ext>
            </a:extLst>
          </p:cNvPr>
          <p:cNvSpPr txBox="1"/>
          <p:nvPr/>
        </p:nvSpPr>
        <p:spPr>
          <a:xfrm>
            <a:off x="7286725" y="3459892"/>
            <a:ext cx="3912973" cy="646331"/>
          </a:xfrm>
          <a:prstGeom prst="rect">
            <a:avLst/>
          </a:prstGeom>
          <a:noFill/>
        </p:spPr>
        <p:txBody>
          <a:bodyPr wrap="square" rtlCol="0">
            <a:spAutoFit/>
          </a:bodyPr>
          <a:lstStyle/>
          <a:p>
            <a:r>
              <a:rPr lang="en-US" dirty="0">
                <a:latin typeface="Times" pitchFamily="2" charset="0"/>
              </a:rPr>
              <a:t>You can also use intersection lines to get the composition</a:t>
            </a:r>
          </a:p>
        </p:txBody>
      </p:sp>
    </p:spTree>
    <p:extLst>
      <p:ext uri="{BB962C8B-B14F-4D97-AF65-F5344CB8AC3E}">
        <p14:creationId xmlns:p14="http://schemas.microsoft.com/office/powerpoint/2010/main" val="42894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5A6C93-41D4-894F-87CA-E6DDBC006F18}"/>
              </a:ext>
            </a:extLst>
          </p:cNvPr>
          <p:cNvSpPr>
            <a:spLocks noGrp="1"/>
          </p:cNvSpPr>
          <p:nvPr>
            <p:ph type="sldNum" sz="quarter" idx="12"/>
          </p:nvPr>
        </p:nvSpPr>
        <p:spPr/>
        <p:txBody>
          <a:bodyPr/>
          <a:lstStyle/>
          <a:p>
            <a:fld id="{B42E8C25-AC8F-F245-B538-4941A58602A5}" type="slidenum">
              <a:rPr lang="en-US" smtClean="0"/>
              <a:t>33</a:t>
            </a:fld>
            <a:endParaRPr lang="en-US"/>
          </a:p>
        </p:txBody>
      </p:sp>
      <p:pic>
        <p:nvPicPr>
          <p:cNvPr id="4" name="Picture 3">
            <a:extLst>
              <a:ext uri="{FF2B5EF4-FFF2-40B4-BE49-F238E27FC236}">
                <a16:creationId xmlns:a16="http://schemas.microsoft.com/office/drawing/2014/main" id="{BA1E5F6C-2069-8B41-A7C4-7279E0325DC3}"/>
              </a:ext>
            </a:extLst>
          </p:cNvPr>
          <p:cNvPicPr>
            <a:picLocks noChangeAspect="1"/>
          </p:cNvPicPr>
          <p:nvPr/>
        </p:nvPicPr>
        <p:blipFill>
          <a:blip r:embed="rId2"/>
          <a:stretch>
            <a:fillRect/>
          </a:stretch>
        </p:blipFill>
        <p:spPr>
          <a:xfrm>
            <a:off x="4897278" y="2767914"/>
            <a:ext cx="7294721" cy="4022979"/>
          </a:xfrm>
          <a:prstGeom prst="rect">
            <a:avLst/>
          </a:prstGeom>
        </p:spPr>
      </p:pic>
      <p:pic>
        <p:nvPicPr>
          <p:cNvPr id="5" name="Picture 4">
            <a:extLst>
              <a:ext uri="{FF2B5EF4-FFF2-40B4-BE49-F238E27FC236}">
                <a16:creationId xmlns:a16="http://schemas.microsoft.com/office/drawing/2014/main" id="{865080FA-2655-AD42-8A4B-6AE03C0E538A}"/>
              </a:ext>
            </a:extLst>
          </p:cNvPr>
          <p:cNvPicPr>
            <a:picLocks noChangeAspect="1"/>
          </p:cNvPicPr>
          <p:nvPr/>
        </p:nvPicPr>
        <p:blipFill>
          <a:blip r:embed="rId3"/>
          <a:stretch>
            <a:fillRect/>
          </a:stretch>
        </p:blipFill>
        <p:spPr>
          <a:xfrm>
            <a:off x="182205" y="148281"/>
            <a:ext cx="4869196" cy="3921211"/>
          </a:xfrm>
          <a:prstGeom prst="rect">
            <a:avLst/>
          </a:prstGeom>
        </p:spPr>
      </p:pic>
    </p:spTree>
    <p:extLst>
      <p:ext uri="{BB962C8B-B14F-4D97-AF65-F5344CB8AC3E}">
        <p14:creationId xmlns:p14="http://schemas.microsoft.com/office/powerpoint/2010/main" val="516963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9BA4F1-786A-6745-B67A-B722714A4801}"/>
              </a:ext>
            </a:extLst>
          </p:cNvPr>
          <p:cNvSpPr>
            <a:spLocks noGrp="1"/>
          </p:cNvSpPr>
          <p:nvPr>
            <p:ph type="sldNum" sz="quarter" idx="12"/>
          </p:nvPr>
        </p:nvSpPr>
        <p:spPr/>
        <p:txBody>
          <a:bodyPr/>
          <a:lstStyle/>
          <a:p>
            <a:fld id="{B42E8C25-AC8F-F245-B538-4941A58602A5}" type="slidenum">
              <a:rPr lang="en-US" smtClean="0"/>
              <a:t>34</a:t>
            </a:fld>
            <a:endParaRPr lang="en-US"/>
          </a:p>
        </p:txBody>
      </p:sp>
      <p:sp>
        <p:nvSpPr>
          <p:cNvPr id="3" name="TextBox 2">
            <a:extLst>
              <a:ext uri="{FF2B5EF4-FFF2-40B4-BE49-F238E27FC236}">
                <a16:creationId xmlns:a16="http://schemas.microsoft.com/office/drawing/2014/main" id="{ED45FB34-EBBD-2B47-AD96-3A7545348DF5}"/>
              </a:ext>
            </a:extLst>
          </p:cNvPr>
          <p:cNvSpPr txBox="1"/>
          <p:nvPr/>
        </p:nvSpPr>
        <p:spPr>
          <a:xfrm>
            <a:off x="510744" y="271848"/>
            <a:ext cx="549212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Predominance Diagram (Which species is dominant)</a:t>
            </a:r>
          </a:p>
        </p:txBody>
      </p:sp>
      <p:pic>
        <p:nvPicPr>
          <p:cNvPr id="4" name="Picture 3">
            <a:extLst>
              <a:ext uri="{FF2B5EF4-FFF2-40B4-BE49-F238E27FC236}">
                <a16:creationId xmlns:a16="http://schemas.microsoft.com/office/drawing/2014/main" id="{8DA270A4-9C13-044B-BF5D-D04693F9E8AA}"/>
              </a:ext>
            </a:extLst>
          </p:cNvPr>
          <p:cNvPicPr>
            <a:picLocks noChangeAspect="1"/>
          </p:cNvPicPr>
          <p:nvPr/>
        </p:nvPicPr>
        <p:blipFill>
          <a:blip r:embed="rId2"/>
          <a:stretch>
            <a:fillRect/>
          </a:stretch>
        </p:blipFill>
        <p:spPr>
          <a:xfrm>
            <a:off x="8869921" y="1401707"/>
            <a:ext cx="2981125" cy="2857157"/>
          </a:xfrm>
          <a:prstGeom prst="rect">
            <a:avLst/>
          </a:prstGeom>
        </p:spPr>
      </p:pic>
      <p:sp>
        <p:nvSpPr>
          <p:cNvPr id="6" name="TextBox 5">
            <a:extLst>
              <a:ext uri="{FF2B5EF4-FFF2-40B4-BE49-F238E27FC236}">
                <a16:creationId xmlns:a16="http://schemas.microsoft.com/office/drawing/2014/main" id="{9C4FA18D-2E25-1347-8F67-D83884FBB258}"/>
              </a:ext>
            </a:extLst>
          </p:cNvPr>
          <p:cNvSpPr txBox="1"/>
          <p:nvPr/>
        </p:nvSpPr>
        <p:spPr>
          <a:xfrm>
            <a:off x="4176584" y="996778"/>
            <a:ext cx="159050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pH = -log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pCr</a:t>
            </a:r>
            <a:r>
              <a:rPr lang="en-US" dirty="0">
                <a:latin typeface="Times New Roman" panose="02020603050405020304" pitchFamily="18" charset="0"/>
                <a:cs typeface="Times New Roman" panose="02020603050405020304" pitchFamily="18" charset="0"/>
              </a:rPr>
              <a:t> = -log [Cr]</a:t>
            </a:r>
          </a:p>
        </p:txBody>
      </p:sp>
      <p:pic>
        <p:nvPicPr>
          <p:cNvPr id="7" name="Picture 6">
            <a:extLst>
              <a:ext uri="{FF2B5EF4-FFF2-40B4-BE49-F238E27FC236}">
                <a16:creationId xmlns:a16="http://schemas.microsoft.com/office/drawing/2014/main" id="{84A7487B-C973-0A40-856C-5D524A0A6D15}"/>
              </a:ext>
            </a:extLst>
          </p:cNvPr>
          <p:cNvPicPr>
            <a:picLocks noChangeAspect="1"/>
          </p:cNvPicPr>
          <p:nvPr/>
        </p:nvPicPr>
        <p:blipFill>
          <a:blip r:embed="rId3"/>
          <a:stretch>
            <a:fillRect/>
          </a:stretch>
        </p:blipFill>
        <p:spPr>
          <a:xfrm>
            <a:off x="1507523" y="3355228"/>
            <a:ext cx="6343137" cy="622987"/>
          </a:xfrm>
          <a:prstGeom prst="rect">
            <a:avLst/>
          </a:prstGeom>
        </p:spPr>
      </p:pic>
      <p:pic>
        <p:nvPicPr>
          <p:cNvPr id="8" name="Picture 7">
            <a:extLst>
              <a:ext uri="{FF2B5EF4-FFF2-40B4-BE49-F238E27FC236}">
                <a16:creationId xmlns:a16="http://schemas.microsoft.com/office/drawing/2014/main" id="{35AD9F92-4FAD-464E-B41A-83BA229BB2DE}"/>
              </a:ext>
            </a:extLst>
          </p:cNvPr>
          <p:cNvPicPr>
            <a:picLocks noChangeAspect="1"/>
          </p:cNvPicPr>
          <p:nvPr/>
        </p:nvPicPr>
        <p:blipFill>
          <a:blip r:embed="rId4"/>
          <a:stretch>
            <a:fillRect/>
          </a:stretch>
        </p:blipFill>
        <p:spPr>
          <a:xfrm>
            <a:off x="1655806" y="1916328"/>
            <a:ext cx="6194854" cy="1394796"/>
          </a:xfrm>
          <a:prstGeom prst="rect">
            <a:avLst/>
          </a:prstGeom>
        </p:spPr>
      </p:pic>
      <p:pic>
        <p:nvPicPr>
          <p:cNvPr id="9" name="Picture 8">
            <a:extLst>
              <a:ext uri="{FF2B5EF4-FFF2-40B4-BE49-F238E27FC236}">
                <a16:creationId xmlns:a16="http://schemas.microsoft.com/office/drawing/2014/main" id="{152FC7F5-BC61-7B4A-9267-83466DC380CD}"/>
              </a:ext>
            </a:extLst>
          </p:cNvPr>
          <p:cNvPicPr>
            <a:picLocks noChangeAspect="1"/>
          </p:cNvPicPr>
          <p:nvPr/>
        </p:nvPicPr>
        <p:blipFill>
          <a:blip r:embed="rId5"/>
          <a:stretch>
            <a:fillRect/>
          </a:stretch>
        </p:blipFill>
        <p:spPr>
          <a:xfrm>
            <a:off x="2529303" y="4160464"/>
            <a:ext cx="6260757" cy="2378448"/>
          </a:xfrm>
          <a:prstGeom prst="rect">
            <a:avLst/>
          </a:prstGeom>
        </p:spPr>
      </p:pic>
    </p:spTree>
    <p:extLst>
      <p:ext uri="{BB962C8B-B14F-4D97-AF65-F5344CB8AC3E}">
        <p14:creationId xmlns:p14="http://schemas.microsoft.com/office/powerpoint/2010/main" val="1797198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65764-E496-A84F-B335-97A14DCEA2CB}"/>
              </a:ext>
            </a:extLst>
          </p:cNvPr>
          <p:cNvSpPr>
            <a:spLocks noGrp="1"/>
          </p:cNvSpPr>
          <p:nvPr>
            <p:ph type="sldNum" sz="quarter" idx="12"/>
          </p:nvPr>
        </p:nvSpPr>
        <p:spPr/>
        <p:txBody>
          <a:bodyPr/>
          <a:lstStyle/>
          <a:p>
            <a:fld id="{B42E8C25-AC8F-F245-B538-4941A58602A5}" type="slidenum">
              <a:rPr lang="en-US" smtClean="0"/>
              <a:t>35</a:t>
            </a:fld>
            <a:endParaRPr lang="en-US"/>
          </a:p>
        </p:txBody>
      </p:sp>
    </p:spTree>
    <p:extLst>
      <p:ext uri="{BB962C8B-B14F-4D97-AF65-F5344CB8AC3E}">
        <p14:creationId xmlns:p14="http://schemas.microsoft.com/office/powerpoint/2010/main" val="471774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2376" y="412747"/>
            <a:ext cx="251030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Chapter 18 Electrolytes</a:t>
            </a:r>
          </a:p>
        </p:txBody>
      </p:sp>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36</a:t>
            </a:fld>
            <a:endParaRPr lang="en-US"/>
          </a:p>
        </p:txBody>
      </p:sp>
      <p:pic>
        <p:nvPicPr>
          <p:cNvPr id="4" name="Picture 3">
            <a:extLst>
              <a:ext uri="{FF2B5EF4-FFF2-40B4-BE49-F238E27FC236}">
                <a16:creationId xmlns:a16="http://schemas.microsoft.com/office/drawing/2014/main" id="{12C86DB3-8861-A040-837C-384848E36A2A}"/>
              </a:ext>
            </a:extLst>
          </p:cNvPr>
          <p:cNvPicPr>
            <a:picLocks noChangeAspect="1"/>
          </p:cNvPicPr>
          <p:nvPr/>
        </p:nvPicPr>
        <p:blipFill>
          <a:blip r:embed="rId2"/>
          <a:stretch>
            <a:fillRect/>
          </a:stretch>
        </p:blipFill>
        <p:spPr>
          <a:xfrm>
            <a:off x="1524000" y="1747732"/>
            <a:ext cx="9144000" cy="4344663"/>
          </a:xfrm>
          <a:prstGeom prst="rect">
            <a:avLst/>
          </a:prstGeom>
        </p:spPr>
      </p:pic>
      <p:sp>
        <p:nvSpPr>
          <p:cNvPr id="6" name="TextBox 5">
            <a:extLst>
              <a:ext uri="{FF2B5EF4-FFF2-40B4-BE49-F238E27FC236}">
                <a16:creationId xmlns:a16="http://schemas.microsoft.com/office/drawing/2014/main" id="{7A4396C3-A4FA-A54C-9EF7-0841D3BC708D}"/>
              </a:ext>
            </a:extLst>
          </p:cNvPr>
          <p:cNvSpPr txBox="1"/>
          <p:nvPr/>
        </p:nvSpPr>
        <p:spPr>
          <a:xfrm>
            <a:off x="3147646" y="941740"/>
            <a:ext cx="723787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Strong Electrolyte </a:t>
            </a:r>
            <a:r>
              <a:rPr lang="en-US" dirty="0" err="1">
                <a:latin typeface="Times New Roman" panose="02020603050405020304" pitchFamily="18" charset="0"/>
                <a:cs typeface="Times New Roman" panose="02020603050405020304" pitchFamily="18" charset="0"/>
              </a:rPr>
              <a:t>NaCl</a:t>
            </a:r>
            <a:r>
              <a:rPr lang="en-US" dirty="0">
                <a:latin typeface="Times New Roman" panose="02020603050405020304" pitchFamily="18" charset="0"/>
                <a:cs typeface="Times New Roman" panose="02020603050405020304" pitchFamily="18" charset="0"/>
              </a:rPr>
              <a:t> in water (strong dielectric, ions completely formed)</a:t>
            </a:r>
          </a:p>
          <a:p>
            <a:r>
              <a:rPr lang="en-US" dirty="0">
                <a:latin typeface="Times New Roman" panose="02020603050405020304" pitchFamily="18" charset="0"/>
                <a:cs typeface="Times New Roman" panose="02020603050405020304" pitchFamily="18" charset="0"/>
              </a:rPr>
              <a:t>Weak Electrolyte Acetic Acid in water (use dissociation constant)</a:t>
            </a:r>
          </a:p>
        </p:txBody>
      </p:sp>
    </p:spTree>
    <p:extLst>
      <p:ext uri="{BB962C8B-B14F-4D97-AF65-F5344CB8AC3E}">
        <p14:creationId xmlns:p14="http://schemas.microsoft.com/office/powerpoint/2010/main" val="295480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32376" y="412747"/>
            <a:ext cx="251030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Chapter 18 Electrolytes</a:t>
            </a:r>
          </a:p>
        </p:txBody>
      </p:sp>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37</a:t>
            </a:fld>
            <a:endParaRPr lang="en-US"/>
          </a:p>
        </p:txBody>
      </p:sp>
      <p:pic>
        <p:nvPicPr>
          <p:cNvPr id="2" name="Picture 1">
            <a:extLst>
              <a:ext uri="{FF2B5EF4-FFF2-40B4-BE49-F238E27FC236}">
                <a16:creationId xmlns:a16="http://schemas.microsoft.com/office/drawing/2014/main" id="{BD9F372B-F45C-7647-9966-5DEE0E9EE3E5}"/>
              </a:ext>
            </a:extLst>
          </p:cNvPr>
          <p:cNvPicPr>
            <a:picLocks noChangeAspect="1"/>
          </p:cNvPicPr>
          <p:nvPr/>
        </p:nvPicPr>
        <p:blipFill>
          <a:blip r:embed="rId2"/>
          <a:stretch>
            <a:fillRect/>
          </a:stretch>
        </p:blipFill>
        <p:spPr>
          <a:xfrm>
            <a:off x="1944253" y="1017564"/>
            <a:ext cx="4408407" cy="5521349"/>
          </a:xfrm>
          <a:prstGeom prst="rect">
            <a:avLst/>
          </a:prstGeom>
        </p:spPr>
      </p:pic>
      <p:pic>
        <p:nvPicPr>
          <p:cNvPr id="7" name="Picture 6">
            <a:extLst>
              <a:ext uri="{FF2B5EF4-FFF2-40B4-BE49-F238E27FC236}">
                <a16:creationId xmlns:a16="http://schemas.microsoft.com/office/drawing/2014/main" id="{749138CA-D109-DC42-8C72-4FEA18EA0485}"/>
              </a:ext>
            </a:extLst>
          </p:cNvPr>
          <p:cNvPicPr>
            <a:picLocks noChangeAspect="1"/>
          </p:cNvPicPr>
          <p:nvPr/>
        </p:nvPicPr>
        <p:blipFill>
          <a:blip r:embed="rId3"/>
          <a:stretch>
            <a:fillRect/>
          </a:stretch>
        </p:blipFill>
        <p:spPr>
          <a:xfrm>
            <a:off x="6420394" y="2205568"/>
            <a:ext cx="3714207" cy="1917399"/>
          </a:xfrm>
          <a:prstGeom prst="rect">
            <a:avLst/>
          </a:prstGeom>
        </p:spPr>
      </p:pic>
      <p:sp>
        <p:nvSpPr>
          <p:cNvPr id="8" name="TextBox 7">
            <a:extLst>
              <a:ext uri="{FF2B5EF4-FFF2-40B4-BE49-F238E27FC236}">
                <a16:creationId xmlns:a16="http://schemas.microsoft.com/office/drawing/2014/main" id="{B81AE650-6E23-C741-8547-5B0F8DD1A36C}"/>
              </a:ext>
            </a:extLst>
          </p:cNvPr>
          <p:cNvSpPr txBox="1"/>
          <p:nvPr/>
        </p:nvSpPr>
        <p:spPr>
          <a:xfrm flipH="1">
            <a:off x="6420393" y="1270001"/>
            <a:ext cx="438307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hlinkClick r:id="rId4"/>
              </a:rPr>
              <a:t>Handbook of Aqueous Electrolyte Thermodynamics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091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38</a:t>
            </a:fld>
            <a:endParaRPr lang="en-US"/>
          </a:p>
        </p:txBody>
      </p:sp>
      <p:sp>
        <p:nvSpPr>
          <p:cNvPr id="2" name="TextBox 1">
            <a:extLst>
              <a:ext uri="{FF2B5EF4-FFF2-40B4-BE49-F238E27FC236}">
                <a16:creationId xmlns:a16="http://schemas.microsoft.com/office/drawing/2014/main" id="{0B178DA7-51F1-A041-ABD1-C41151A51F88}"/>
              </a:ext>
            </a:extLst>
          </p:cNvPr>
          <p:cNvSpPr txBox="1"/>
          <p:nvPr/>
        </p:nvSpPr>
        <p:spPr>
          <a:xfrm>
            <a:off x="4563534" y="541867"/>
            <a:ext cx="339932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Colligative (counting) Properties</a:t>
            </a:r>
          </a:p>
        </p:txBody>
      </p:sp>
      <p:pic>
        <p:nvPicPr>
          <p:cNvPr id="7" name="Picture 6">
            <a:extLst>
              <a:ext uri="{FF2B5EF4-FFF2-40B4-BE49-F238E27FC236}">
                <a16:creationId xmlns:a16="http://schemas.microsoft.com/office/drawing/2014/main" id="{332AE969-6AAB-E043-A18A-AA636D6CA2C5}"/>
              </a:ext>
            </a:extLst>
          </p:cNvPr>
          <p:cNvPicPr>
            <a:picLocks noChangeAspect="1"/>
          </p:cNvPicPr>
          <p:nvPr/>
        </p:nvPicPr>
        <p:blipFill rotWithShape="1">
          <a:blip r:embed="rId2"/>
          <a:srcRect l="38735" t="30857" r="32569" b="43619"/>
          <a:stretch/>
        </p:blipFill>
        <p:spPr>
          <a:xfrm>
            <a:off x="3293534" y="1397001"/>
            <a:ext cx="2226733" cy="567267"/>
          </a:xfrm>
          <a:prstGeom prst="rect">
            <a:avLst/>
          </a:prstGeom>
        </p:spPr>
      </p:pic>
      <p:sp>
        <p:nvSpPr>
          <p:cNvPr id="8" name="TextBox 7">
            <a:extLst>
              <a:ext uri="{FF2B5EF4-FFF2-40B4-BE49-F238E27FC236}">
                <a16:creationId xmlns:a16="http://schemas.microsoft.com/office/drawing/2014/main" id="{8183A2FB-3D05-9143-9986-60861D71C364}"/>
              </a:ext>
            </a:extLst>
          </p:cNvPr>
          <p:cNvSpPr txBox="1"/>
          <p:nvPr/>
        </p:nvSpPr>
        <p:spPr>
          <a:xfrm>
            <a:off x="5672667" y="1495967"/>
            <a:ext cx="255711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Melting Point Depression</a:t>
            </a:r>
          </a:p>
        </p:txBody>
      </p:sp>
      <p:sp>
        <p:nvSpPr>
          <p:cNvPr id="9" name="TextBox 8">
            <a:extLst>
              <a:ext uri="{FF2B5EF4-FFF2-40B4-BE49-F238E27FC236}">
                <a16:creationId xmlns:a16="http://schemas.microsoft.com/office/drawing/2014/main" id="{3F32B9A8-8276-564C-A77C-51788A2A265D}"/>
              </a:ext>
            </a:extLst>
          </p:cNvPr>
          <p:cNvSpPr txBox="1"/>
          <p:nvPr/>
        </p:nvSpPr>
        <p:spPr>
          <a:xfrm>
            <a:off x="5672667" y="2359567"/>
            <a:ext cx="46714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Osmotic Pressure </a:t>
            </a:r>
            <a:r>
              <a:rPr lang="en-US" i="1"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(1 +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F67A6AED-1AF1-6443-968B-EE0E0134ACCA}"/>
              </a:ext>
            </a:extLst>
          </p:cNvPr>
          <p:cNvPicPr>
            <a:picLocks noChangeAspect="1"/>
          </p:cNvPicPr>
          <p:nvPr/>
        </p:nvPicPr>
        <p:blipFill>
          <a:blip r:embed="rId3"/>
          <a:stretch>
            <a:fillRect/>
          </a:stretch>
        </p:blipFill>
        <p:spPr>
          <a:xfrm>
            <a:off x="3708401" y="2249267"/>
            <a:ext cx="1227667" cy="496762"/>
          </a:xfrm>
          <a:prstGeom prst="rect">
            <a:avLst/>
          </a:prstGeom>
        </p:spPr>
      </p:pic>
      <p:sp>
        <p:nvSpPr>
          <p:cNvPr id="11" name="TextBox 10">
            <a:extLst>
              <a:ext uri="{FF2B5EF4-FFF2-40B4-BE49-F238E27FC236}">
                <a16:creationId xmlns:a16="http://schemas.microsoft.com/office/drawing/2014/main" id="{50F52071-7F2F-2340-8DDC-3941377AC95D}"/>
              </a:ext>
            </a:extLst>
          </p:cNvPr>
          <p:cNvSpPr txBox="1"/>
          <p:nvPr/>
        </p:nvSpPr>
        <p:spPr>
          <a:xfrm>
            <a:off x="5672666" y="3163900"/>
            <a:ext cx="46281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Boiling Point Elevation (for non-volatile solute)</a:t>
            </a:r>
          </a:p>
        </p:txBody>
      </p:sp>
      <p:sp>
        <p:nvSpPr>
          <p:cNvPr id="13" name="TextBox 12">
            <a:extLst>
              <a:ext uri="{FF2B5EF4-FFF2-40B4-BE49-F238E27FC236}">
                <a16:creationId xmlns:a16="http://schemas.microsoft.com/office/drawing/2014/main" id="{C6834853-98C8-D740-A21D-29C03A45AF97}"/>
              </a:ext>
            </a:extLst>
          </p:cNvPr>
          <p:cNvSpPr txBox="1"/>
          <p:nvPr/>
        </p:nvSpPr>
        <p:spPr>
          <a:xfrm>
            <a:off x="2929467" y="3163900"/>
            <a:ext cx="241925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y</a:t>
            </a:r>
            <a:r>
              <a:rPr lang="en-US" baseline="-25000" dirty="0">
                <a:latin typeface="Times New Roman" panose="02020603050405020304" pitchFamily="18" charset="0"/>
                <a:cs typeface="Times New Roman" panose="02020603050405020304" pitchFamily="18" charset="0"/>
              </a:rPr>
              <a:t>H2O</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H2O</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H20</a:t>
            </a:r>
            <a:r>
              <a:rPr lang="en-US" baseline="30000" dirty="0">
                <a:latin typeface="Times New Roman" panose="02020603050405020304" pitchFamily="18" charset="0"/>
                <a:cs typeface="Times New Roman" panose="02020603050405020304" pitchFamily="18" charset="0"/>
              </a:rPr>
              <a:t>Sat</a:t>
            </a:r>
          </a:p>
        </p:txBody>
      </p:sp>
    </p:spTree>
    <p:extLst>
      <p:ext uri="{BB962C8B-B14F-4D97-AF65-F5344CB8AC3E}">
        <p14:creationId xmlns:p14="http://schemas.microsoft.com/office/powerpoint/2010/main" val="2974255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39</a:t>
            </a:fld>
            <a:endParaRPr lang="en-US"/>
          </a:p>
        </p:txBody>
      </p:sp>
      <p:grpSp>
        <p:nvGrpSpPr>
          <p:cNvPr id="5" name="Group 4">
            <a:extLst>
              <a:ext uri="{FF2B5EF4-FFF2-40B4-BE49-F238E27FC236}">
                <a16:creationId xmlns:a16="http://schemas.microsoft.com/office/drawing/2014/main" id="{EB8BF7C4-D7DA-904D-AE9E-AC3BD1F6EF1F}"/>
              </a:ext>
            </a:extLst>
          </p:cNvPr>
          <p:cNvGrpSpPr/>
          <p:nvPr/>
        </p:nvGrpSpPr>
        <p:grpSpPr>
          <a:xfrm>
            <a:off x="2728982" y="237068"/>
            <a:ext cx="6747409" cy="5858933"/>
            <a:chOff x="1391248" y="0"/>
            <a:chExt cx="5509085" cy="4783667"/>
          </a:xfrm>
        </p:grpSpPr>
        <p:pic>
          <p:nvPicPr>
            <p:cNvPr id="2" name="Picture 1">
              <a:extLst>
                <a:ext uri="{FF2B5EF4-FFF2-40B4-BE49-F238E27FC236}">
                  <a16:creationId xmlns:a16="http://schemas.microsoft.com/office/drawing/2014/main" id="{ABD4B0B6-BF33-5F41-82D0-A9FC511E5DF3}"/>
                </a:ext>
              </a:extLst>
            </p:cNvPr>
            <p:cNvPicPr>
              <a:picLocks noChangeAspect="1"/>
            </p:cNvPicPr>
            <p:nvPr/>
          </p:nvPicPr>
          <p:blipFill>
            <a:blip r:embed="rId2"/>
            <a:stretch>
              <a:fillRect/>
            </a:stretch>
          </p:blipFill>
          <p:spPr>
            <a:xfrm>
              <a:off x="1391248" y="0"/>
              <a:ext cx="5509085" cy="4134269"/>
            </a:xfrm>
            <a:prstGeom prst="rect">
              <a:avLst/>
            </a:prstGeom>
          </p:spPr>
        </p:pic>
        <p:pic>
          <p:nvPicPr>
            <p:cNvPr id="4" name="Picture 3">
              <a:extLst>
                <a:ext uri="{FF2B5EF4-FFF2-40B4-BE49-F238E27FC236}">
                  <a16:creationId xmlns:a16="http://schemas.microsoft.com/office/drawing/2014/main" id="{8416D81A-9FA8-C245-B49B-175EA1446F4E}"/>
                </a:ext>
              </a:extLst>
            </p:cNvPr>
            <p:cNvPicPr>
              <a:picLocks noChangeAspect="1"/>
            </p:cNvPicPr>
            <p:nvPr/>
          </p:nvPicPr>
          <p:blipFill>
            <a:blip r:embed="rId3"/>
            <a:stretch>
              <a:fillRect/>
            </a:stretch>
          </p:blipFill>
          <p:spPr>
            <a:xfrm>
              <a:off x="1391248" y="4134269"/>
              <a:ext cx="5455925" cy="649398"/>
            </a:xfrm>
            <a:prstGeom prst="rect">
              <a:avLst/>
            </a:prstGeom>
          </p:spPr>
        </p:pic>
      </p:grpSp>
    </p:spTree>
    <p:extLst>
      <p:ext uri="{BB962C8B-B14F-4D97-AF65-F5344CB8AC3E}">
        <p14:creationId xmlns:p14="http://schemas.microsoft.com/office/powerpoint/2010/main" val="164170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EEDF5E-949D-DB4A-A935-3DC1C951DEA1}"/>
              </a:ext>
            </a:extLst>
          </p:cNvPr>
          <p:cNvSpPr txBox="1"/>
          <p:nvPr/>
        </p:nvSpPr>
        <p:spPr>
          <a:xfrm>
            <a:off x="5346734" y="388618"/>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Diagrams</a:t>
            </a:r>
          </a:p>
        </p:txBody>
      </p:sp>
      <p:pic>
        <p:nvPicPr>
          <p:cNvPr id="3" name="Picture 2">
            <a:extLst>
              <a:ext uri="{FF2B5EF4-FFF2-40B4-BE49-F238E27FC236}">
                <a16:creationId xmlns:a16="http://schemas.microsoft.com/office/drawing/2014/main" id="{E4FDE44E-2227-D448-90E9-0E98B02BD939}"/>
              </a:ext>
            </a:extLst>
          </p:cNvPr>
          <p:cNvPicPr>
            <a:picLocks noChangeAspect="1"/>
          </p:cNvPicPr>
          <p:nvPr/>
        </p:nvPicPr>
        <p:blipFill>
          <a:blip r:embed="rId2"/>
          <a:stretch>
            <a:fillRect/>
          </a:stretch>
        </p:blipFill>
        <p:spPr>
          <a:xfrm>
            <a:off x="1051133" y="757950"/>
            <a:ext cx="9755986" cy="5937680"/>
          </a:xfrm>
          <a:prstGeom prst="rect">
            <a:avLst/>
          </a:prstGeom>
        </p:spPr>
      </p:pic>
      <p:sp>
        <p:nvSpPr>
          <p:cNvPr id="14" name="Slide Number Placeholder 13">
            <a:extLst>
              <a:ext uri="{FF2B5EF4-FFF2-40B4-BE49-F238E27FC236}">
                <a16:creationId xmlns:a16="http://schemas.microsoft.com/office/drawing/2014/main" id="{701D55E8-0C38-3A42-B053-EE32309F3770}"/>
              </a:ext>
            </a:extLst>
          </p:cNvPr>
          <p:cNvSpPr>
            <a:spLocks noGrp="1"/>
          </p:cNvSpPr>
          <p:nvPr>
            <p:ph type="sldNum" sz="quarter" idx="12"/>
          </p:nvPr>
        </p:nvSpPr>
        <p:spPr/>
        <p:txBody>
          <a:bodyPr/>
          <a:lstStyle/>
          <a:p>
            <a:fld id="{B42E8C25-AC8F-F245-B538-4941A58602A5}" type="slidenum">
              <a:rPr lang="en-US" smtClean="0"/>
              <a:t>4</a:t>
            </a:fld>
            <a:endParaRPr lang="en-US"/>
          </a:p>
        </p:txBody>
      </p:sp>
    </p:spTree>
    <p:extLst>
      <p:ext uri="{BB962C8B-B14F-4D97-AF65-F5344CB8AC3E}">
        <p14:creationId xmlns:p14="http://schemas.microsoft.com/office/powerpoint/2010/main" val="29774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40</a:t>
            </a:fld>
            <a:endParaRPr lang="en-US"/>
          </a:p>
        </p:txBody>
      </p:sp>
      <p:pic>
        <p:nvPicPr>
          <p:cNvPr id="2" name="Picture 1">
            <a:extLst>
              <a:ext uri="{FF2B5EF4-FFF2-40B4-BE49-F238E27FC236}">
                <a16:creationId xmlns:a16="http://schemas.microsoft.com/office/drawing/2014/main" id="{ECA9B0B1-E5AC-2046-9043-8AEA5CB3040C}"/>
              </a:ext>
            </a:extLst>
          </p:cNvPr>
          <p:cNvPicPr>
            <a:picLocks noChangeAspect="1"/>
          </p:cNvPicPr>
          <p:nvPr/>
        </p:nvPicPr>
        <p:blipFill>
          <a:blip r:embed="rId2"/>
          <a:stretch>
            <a:fillRect/>
          </a:stretch>
        </p:blipFill>
        <p:spPr>
          <a:xfrm>
            <a:off x="1524000" y="505852"/>
            <a:ext cx="9144000" cy="5846297"/>
          </a:xfrm>
          <a:prstGeom prst="rect">
            <a:avLst/>
          </a:prstGeom>
        </p:spPr>
      </p:pic>
    </p:spTree>
    <p:extLst>
      <p:ext uri="{BB962C8B-B14F-4D97-AF65-F5344CB8AC3E}">
        <p14:creationId xmlns:p14="http://schemas.microsoft.com/office/powerpoint/2010/main" val="3010837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41</a:t>
            </a:fld>
            <a:endParaRPr lang="en-US"/>
          </a:p>
        </p:txBody>
      </p:sp>
      <p:pic>
        <p:nvPicPr>
          <p:cNvPr id="2" name="Picture 1">
            <a:extLst>
              <a:ext uri="{FF2B5EF4-FFF2-40B4-BE49-F238E27FC236}">
                <a16:creationId xmlns:a16="http://schemas.microsoft.com/office/drawing/2014/main" id="{FF1330E9-0020-EF4B-A0ED-B361FEB7BEDB}"/>
              </a:ext>
            </a:extLst>
          </p:cNvPr>
          <p:cNvPicPr>
            <a:picLocks noChangeAspect="1"/>
          </p:cNvPicPr>
          <p:nvPr/>
        </p:nvPicPr>
        <p:blipFill>
          <a:blip r:embed="rId2"/>
          <a:stretch>
            <a:fillRect/>
          </a:stretch>
        </p:blipFill>
        <p:spPr>
          <a:xfrm>
            <a:off x="1524000" y="1566935"/>
            <a:ext cx="9144000" cy="3724131"/>
          </a:xfrm>
          <a:prstGeom prst="rect">
            <a:avLst/>
          </a:prstGeom>
        </p:spPr>
      </p:pic>
    </p:spTree>
    <p:extLst>
      <p:ext uri="{BB962C8B-B14F-4D97-AF65-F5344CB8AC3E}">
        <p14:creationId xmlns:p14="http://schemas.microsoft.com/office/powerpoint/2010/main" val="4287527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42</a:t>
            </a:fld>
            <a:endParaRPr lang="en-US"/>
          </a:p>
        </p:txBody>
      </p:sp>
      <p:sp>
        <p:nvSpPr>
          <p:cNvPr id="2" name="TextBox 1">
            <a:extLst>
              <a:ext uri="{FF2B5EF4-FFF2-40B4-BE49-F238E27FC236}">
                <a16:creationId xmlns:a16="http://schemas.microsoft.com/office/drawing/2014/main" id="{0B34D62A-F093-4546-B6ED-3F240E504389}"/>
              </a:ext>
            </a:extLst>
          </p:cNvPr>
          <p:cNvSpPr txBox="1"/>
          <p:nvPr/>
        </p:nvSpPr>
        <p:spPr>
          <a:xfrm>
            <a:off x="3454401" y="491067"/>
            <a:ext cx="557780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Speciation and dissociation constant </a:t>
            </a:r>
            <a:r>
              <a:rPr lang="en-US" i="1"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a,298</a:t>
            </a:r>
            <a:r>
              <a:rPr lang="en-US" dirty="0">
                <a:latin typeface="Times New Roman" panose="02020603050405020304" pitchFamily="18" charset="0"/>
                <a:cs typeface="Times New Roman" panose="02020603050405020304" pitchFamily="18" charset="0"/>
              </a:rPr>
              <a:t>, charge balance</a:t>
            </a:r>
          </a:p>
        </p:txBody>
      </p:sp>
      <p:pic>
        <p:nvPicPr>
          <p:cNvPr id="4" name="Picture 3">
            <a:extLst>
              <a:ext uri="{FF2B5EF4-FFF2-40B4-BE49-F238E27FC236}">
                <a16:creationId xmlns:a16="http://schemas.microsoft.com/office/drawing/2014/main" id="{15987056-E1A4-3F4E-8D39-0BF446F1FCB5}"/>
              </a:ext>
            </a:extLst>
          </p:cNvPr>
          <p:cNvPicPr>
            <a:picLocks noChangeAspect="1"/>
          </p:cNvPicPr>
          <p:nvPr/>
        </p:nvPicPr>
        <p:blipFill>
          <a:blip r:embed="rId2"/>
          <a:stretch>
            <a:fillRect/>
          </a:stretch>
        </p:blipFill>
        <p:spPr>
          <a:xfrm>
            <a:off x="3782483" y="1248833"/>
            <a:ext cx="4610100" cy="939800"/>
          </a:xfrm>
          <a:prstGeom prst="rect">
            <a:avLst/>
          </a:prstGeom>
        </p:spPr>
      </p:pic>
      <p:pic>
        <p:nvPicPr>
          <p:cNvPr id="5" name="Picture 4">
            <a:extLst>
              <a:ext uri="{FF2B5EF4-FFF2-40B4-BE49-F238E27FC236}">
                <a16:creationId xmlns:a16="http://schemas.microsoft.com/office/drawing/2014/main" id="{282147C8-5C91-E444-8F91-2A360EAE124F}"/>
              </a:ext>
            </a:extLst>
          </p:cNvPr>
          <p:cNvPicPr>
            <a:picLocks noChangeAspect="1"/>
          </p:cNvPicPr>
          <p:nvPr/>
        </p:nvPicPr>
        <p:blipFill>
          <a:blip r:embed="rId3"/>
          <a:stretch>
            <a:fillRect/>
          </a:stretch>
        </p:blipFill>
        <p:spPr>
          <a:xfrm>
            <a:off x="3735054" y="2563257"/>
            <a:ext cx="4800600" cy="762000"/>
          </a:xfrm>
          <a:prstGeom prst="rect">
            <a:avLst/>
          </a:prstGeom>
        </p:spPr>
      </p:pic>
      <p:pic>
        <p:nvPicPr>
          <p:cNvPr id="6" name="Picture 5">
            <a:extLst>
              <a:ext uri="{FF2B5EF4-FFF2-40B4-BE49-F238E27FC236}">
                <a16:creationId xmlns:a16="http://schemas.microsoft.com/office/drawing/2014/main" id="{563732AC-39F7-D649-87CB-168286B9D8C0}"/>
              </a:ext>
            </a:extLst>
          </p:cNvPr>
          <p:cNvPicPr>
            <a:picLocks noChangeAspect="1"/>
          </p:cNvPicPr>
          <p:nvPr/>
        </p:nvPicPr>
        <p:blipFill>
          <a:blip r:embed="rId4"/>
          <a:stretch>
            <a:fillRect/>
          </a:stretch>
        </p:blipFill>
        <p:spPr>
          <a:xfrm>
            <a:off x="3200400" y="3834315"/>
            <a:ext cx="6248400" cy="1193800"/>
          </a:xfrm>
          <a:prstGeom prst="rect">
            <a:avLst/>
          </a:prstGeom>
        </p:spPr>
      </p:pic>
      <p:sp>
        <p:nvSpPr>
          <p:cNvPr id="7" name="TextBox 6">
            <a:extLst>
              <a:ext uri="{FF2B5EF4-FFF2-40B4-BE49-F238E27FC236}">
                <a16:creationId xmlns:a16="http://schemas.microsoft.com/office/drawing/2014/main" id="{12393E85-7B02-AE45-BF3D-A01D81780579}"/>
              </a:ext>
            </a:extLst>
          </p:cNvPr>
          <p:cNvSpPr txBox="1"/>
          <p:nvPr/>
        </p:nvSpPr>
        <p:spPr>
          <a:xfrm>
            <a:off x="3454400" y="4931603"/>
            <a:ext cx="6250814" cy="1200329"/>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a</a:t>
            </a:r>
            <a:r>
              <a:rPr lang="en-US" baseline="-25000" dirty="0" err="1">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dimensionless,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moles/liter (molarity, </a:t>
            </a:r>
            <a:r>
              <a:rPr lang="en-US" i="1"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A neutral solution is pure water so </a:t>
            </a:r>
            <a:r>
              <a:rPr lang="en-US" i="1" dirty="0">
                <a:latin typeface="Times New Roman" panose="02020603050405020304" pitchFamily="18" charset="0"/>
                <a:cs typeface="Times New Roman" panose="02020603050405020304" pitchFamily="18" charset="0"/>
              </a:rPr>
              <a:t>a</a:t>
            </a:r>
            <a:r>
              <a:rPr lang="en-US" baseline="-25000" dirty="0">
                <a:latin typeface="Times New Roman" panose="02020603050405020304" pitchFamily="18" charset="0"/>
                <a:cs typeface="Times New Roman" panose="02020603050405020304" pitchFamily="18" charset="0"/>
              </a:rPr>
              <a:t>H2O</a:t>
            </a:r>
            <a:r>
              <a:rPr lang="en-US" dirty="0">
                <a:latin typeface="Times New Roman" panose="02020603050405020304" pitchFamily="18" charset="0"/>
                <a:cs typeface="Times New Roman" panose="02020603050405020304" pitchFamily="18" charset="0"/>
              </a:rPr>
              <a:t> = 1</a:t>
            </a:r>
          </a:p>
          <a:p>
            <a:r>
              <a:rPr lang="en-US" dirty="0">
                <a:latin typeface="Times New Roman" panose="02020603050405020304" pitchFamily="18" charset="0"/>
                <a:cs typeface="Times New Roman" panose="02020603050405020304" pitchFamily="18" charset="0"/>
              </a:rPr>
              <a:t>With temperature changes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changes due to thermal expansion</a:t>
            </a:r>
          </a:p>
          <a:p>
            <a:r>
              <a:rPr lang="en-US" dirty="0">
                <a:latin typeface="Times New Roman" panose="02020603050405020304" pitchFamily="18" charset="0"/>
                <a:cs typeface="Times New Roman" panose="02020603050405020304" pitchFamily="18" charset="0"/>
              </a:rPr>
              <a:t>Molality, number of moles of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per kg of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is used, </a:t>
            </a:r>
            <a:r>
              <a:rPr lang="en-US" dirty="0" err="1">
                <a:latin typeface="Times New Roman" panose="02020603050405020304" pitchFamily="18" charset="0"/>
                <a:cs typeface="Times New Roman" panose="02020603050405020304" pitchFamily="18" charset="0"/>
              </a:rPr>
              <a:t>m</a:t>
            </a:r>
            <a:r>
              <a:rPr lang="en-US" baseline="-25000" dirty="0" err="1">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8980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43</a:t>
            </a:fld>
            <a:endParaRPr lang="en-US"/>
          </a:p>
        </p:txBody>
      </p:sp>
      <p:grpSp>
        <p:nvGrpSpPr>
          <p:cNvPr id="5" name="Group 4">
            <a:extLst>
              <a:ext uri="{FF2B5EF4-FFF2-40B4-BE49-F238E27FC236}">
                <a16:creationId xmlns:a16="http://schemas.microsoft.com/office/drawing/2014/main" id="{1EFD5EC7-0CF3-3846-95C8-B0B7D689F810}"/>
              </a:ext>
            </a:extLst>
          </p:cNvPr>
          <p:cNvGrpSpPr/>
          <p:nvPr/>
        </p:nvGrpSpPr>
        <p:grpSpPr>
          <a:xfrm>
            <a:off x="2074335" y="2020588"/>
            <a:ext cx="8017933" cy="2721545"/>
            <a:chOff x="0" y="1741187"/>
            <a:chExt cx="9144000" cy="3103768"/>
          </a:xfrm>
        </p:grpSpPr>
        <p:pic>
          <p:nvPicPr>
            <p:cNvPr id="2" name="Picture 1">
              <a:extLst>
                <a:ext uri="{FF2B5EF4-FFF2-40B4-BE49-F238E27FC236}">
                  <a16:creationId xmlns:a16="http://schemas.microsoft.com/office/drawing/2014/main" id="{52A36815-5D4A-4A48-92DD-5094528E6DAA}"/>
                </a:ext>
              </a:extLst>
            </p:cNvPr>
            <p:cNvPicPr>
              <a:picLocks noChangeAspect="1"/>
            </p:cNvPicPr>
            <p:nvPr/>
          </p:nvPicPr>
          <p:blipFill>
            <a:blip r:embed="rId2"/>
            <a:stretch>
              <a:fillRect/>
            </a:stretch>
          </p:blipFill>
          <p:spPr>
            <a:xfrm>
              <a:off x="0" y="2013045"/>
              <a:ext cx="9144000" cy="2831910"/>
            </a:xfrm>
            <a:prstGeom prst="rect">
              <a:avLst/>
            </a:prstGeom>
          </p:spPr>
        </p:pic>
        <p:pic>
          <p:nvPicPr>
            <p:cNvPr id="4" name="Picture 3">
              <a:extLst>
                <a:ext uri="{FF2B5EF4-FFF2-40B4-BE49-F238E27FC236}">
                  <a16:creationId xmlns:a16="http://schemas.microsoft.com/office/drawing/2014/main" id="{41365314-9409-7F48-B893-A017E4BBAA56}"/>
                </a:ext>
              </a:extLst>
            </p:cNvPr>
            <p:cNvPicPr>
              <a:picLocks noChangeAspect="1"/>
            </p:cNvPicPr>
            <p:nvPr/>
          </p:nvPicPr>
          <p:blipFill>
            <a:blip r:embed="rId3"/>
            <a:stretch>
              <a:fillRect/>
            </a:stretch>
          </p:blipFill>
          <p:spPr>
            <a:xfrm>
              <a:off x="0" y="1741187"/>
              <a:ext cx="9144000" cy="344557"/>
            </a:xfrm>
            <a:prstGeom prst="rect">
              <a:avLst/>
            </a:prstGeom>
          </p:spPr>
        </p:pic>
      </p:grpSp>
    </p:spTree>
    <p:extLst>
      <p:ext uri="{BB962C8B-B14F-4D97-AF65-F5344CB8AC3E}">
        <p14:creationId xmlns:p14="http://schemas.microsoft.com/office/powerpoint/2010/main" val="324225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44</a:t>
            </a:fld>
            <a:endParaRPr lang="en-US"/>
          </a:p>
        </p:txBody>
      </p:sp>
      <p:sp>
        <p:nvSpPr>
          <p:cNvPr id="2" name="TextBox 1">
            <a:extLst>
              <a:ext uri="{FF2B5EF4-FFF2-40B4-BE49-F238E27FC236}">
                <a16:creationId xmlns:a16="http://schemas.microsoft.com/office/drawing/2014/main" id="{0202502A-1874-0543-A671-265295704E32}"/>
              </a:ext>
            </a:extLst>
          </p:cNvPr>
          <p:cNvSpPr txBox="1"/>
          <p:nvPr/>
        </p:nvSpPr>
        <p:spPr>
          <a:xfrm>
            <a:off x="4385734" y="914400"/>
            <a:ext cx="314701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Concentration with speciation</a:t>
            </a:r>
          </a:p>
        </p:txBody>
      </p:sp>
      <p:sp>
        <p:nvSpPr>
          <p:cNvPr id="4" name="TextBox 3">
            <a:extLst>
              <a:ext uri="{FF2B5EF4-FFF2-40B4-BE49-F238E27FC236}">
                <a16:creationId xmlns:a16="http://schemas.microsoft.com/office/drawing/2014/main" id="{A19574BC-9C9A-0E47-92E2-D8EC5024EFA8}"/>
              </a:ext>
            </a:extLst>
          </p:cNvPr>
          <p:cNvSpPr txBox="1"/>
          <p:nvPr/>
        </p:nvSpPr>
        <p:spPr>
          <a:xfrm>
            <a:off x="2921000" y="1710267"/>
            <a:ext cx="20890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Acetic Acid in water</a:t>
            </a:r>
          </a:p>
        </p:txBody>
      </p:sp>
      <p:pic>
        <p:nvPicPr>
          <p:cNvPr id="5" name="Picture 4">
            <a:extLst>
              <a:ext uri="{FF2B5EF4-FFF2-40B4-BE49-F238E27FC236}">
                <a16:creationId xmlns:a16="http://schemas.microsoft.com/office/drawing/2014/main" id="{68A4B958-31B6-8C4E-ABA3-95DED82B5BFF}"/>
              </a:ext>
            </a:extLst>
          </p:cNvPr>
          <p:cNvPicPr>
            <a:picLocks noChangeAspect="1"/>
          </p:cNvPicPr>
          <p:nvPr/>
        </p:nvPicPr>
        <p:blipFill>
          <a:blip r:embed="rId2"/>
          <a:stretch>
            <a:fillRect/>
          </a:stretch>
        </p:blipFill>
        <p:spPr>
          <a:xfrm>
            <a:off x="3965549" y="2281767"/>
            <a:ext cx="4279900" cy="1905000"/>
          </a:xfrm>
          <a:prstGeom prst="rect">
            <a:avLst/>
          </a:prstGeom>
        </p:spPr>
      </p:pic>
      <p:sp>
        <p:nvSpPr>
          <p:cNvPr id="6" name="TextBox 5">
            <a:extLst>
              <a:ext uri="{FF2B5EF4-FFF2-40B4-BE49-F238E27FC236}">
                <a16:creationId xmlns:a16="http://schemas.microsoft.com/office/drawing/2014/main" id="{F5CD9F17-9DC9-B34B-822D-36AE39A5796F}"/>
              </a:ext>
            </a:extLst>
          </p:cNvPr>
          <p:cNvSpPr txBox="1"/>
          <p:nvPr/>
        </p:nvSpPr>
        <p:spPr>
          <a:xfrm>
            <a:off x="2768600" y="4546600"/>
            <a:ext cx="733232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Apparent concentration:  g/liter you put in of 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True concentration has to do with the dissociation species (based on a model)</a:t>
            </a:r>
          </a:p>
          <a:p>
            <a:r>
              <a:rPr lang="en-US" dirty="0">
                <a:latin typeface="Times New Roman" panose="02020603050405020304" pitchFamily="18" charset="0"/>
                <a:cs typeface="Times New Roman" panose="02020603050405020304" pitchFamily="18" charset="0"/>
              </a:rPr>
              <a:t>VLE is based on the true concentration of undissociated species</a:t>
            </a:r>
          </a:p>
        </p:txBody>
      </p:sp>
    </p:spTree>
    <p:extLst>
      <p:ext uri="{BB962C8B-B14F-4D97-AF65-F5344CB8AC3E}">
        <p14:creationId xmlns:p14="http://schemas.microsoft.com/office/powerpoint/2010/main" val="3715638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45</a:t>
            </a:fld>
            <a:endParaRPr lang="en-US"/>
          </a:p>
        </p:txBody>
      </p:sp>
      <p:sp>
        <p:nvSpPr>
          <p:cNvPr id="2" name="TextBox 1">
            <a:extLst>
              <a:ext uri="{FF2B5EF4-FFF2-40B4-BE49-F238E27FC236}">
                <a16:creationId xmlns:a16="http://schemas.microsoft.com/office/drawing/2014/main" id="{A83B8690-184E-A148-8460-193866E2ADB2}"/>
              </a:ext>
            </a:extLst>
          </p:cNvPr>
          <p:cNvSpPr txBox="1"/>
          <p:nvPr/>
        </p:nvSpPr>
        <p:spPr>
          <a:xfrm>
            <a:off x="5520267" y="626533"/>
            <a:ext cx="466794"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pH</a:t>
            </a:r>
          </a:p>
        </p:txBody>
      </p:sp>
      <p:sp>
        <p:nvSpPr>
          <p:cNvPr id="4" name="TextBox 3">
            <a:extLst>
              <a:ext uri="{FF2B5EF4-FFF2-40B4-BE49-F238E27FC236}">
                <a16:creationId xmlns:a16="http://schemas.microsoft.com/office/drawing/2014/main" id="{03F83257-CB74-A747-B347-0E3C34EAE5A2}"/>
              </a:ext>
            </a:extLst>
          </p:cNvPr>
          <p:cNvSpPr txBox="1"/>
          <p:nvPr/>
        </p:nvSpPr>
        <p:spPr>
          <a:xfrm>
            <a:off x="4665134" y="1507067"/>
            <a:ext cx="1704313"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pH</a:t>
            </a:r>
            <a:r>
              <a:rPr lang="en-US" dirty="0">
                <a:latin typeface="Times New Roman" panose="02020603050405020304" pitchFamily="18" charset="0"/>
                <a:cs typeface="Times New Roman" panose="02020603050405020304" pitchFamily="18" charset="0"/>
              </a:rPr>
              <a:t> = -log</a:t>
            </a:r>
            <a:r>
              <a:rPr lang="en-US" baseline="-25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a</a:t>
            </a:r>
            <a:r>
              <a:rPr lang="en-US" baseline="-25000" dirty="0" err="1">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786787-C94F-A149-9D4E-F746913DD04F}"/>
              </a:ext>
            </a:extLst>
          </p:cNvPr>
          <p:cNvSpPr txBox="1"/>
          <p:nvPr/>
        </p:nvSpPr>
        <p:spPr>
          <a:xfrm>
            <a:off x="4732867" y="2328333"/>
            <a:ext cx="4027962"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a</a:t>
            </a:r>
            <a:r>
              <a:rPr lang="en-US" baseline="-25000" dirty="0" err="1">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a:t>
            </a:r>
            <a:r>
              <a:rPr lang="en-US" dirty="0" err="1">
                <a:latin typeface="Times New Roman" panose="02020603050405020304" pitchFamily="18" charset="0"/>
                <a:cs typeface="Times New Roman" panose="02020603050405020304" pitchFamily="18" charset="0"/>
              </a:rPr>
              <a:t>molal</a:t>
            </a:r>
            <a:r>
              <a:rPr lang="en-US" dirty="0">
                <a:latin typeface="Times New Roman" panose="02020603050405020304" pitchFamily="18" charset="0"/>
                <a:cs typeface="Times New Roman" panose="02020603050405020304" pitchFamily="18" charset="0"/>
              </a:rPr>
              <a:t> (molar as an approximation)</a:t>
            </a:r>
          </a:p>
        </p:txBody>
      </p:sp>
      <p:pic>
        <p:nvPicPr>
          <p:cNvPr id="6" name="Picture 5">
            <a:extLst>
              <a:ext uri="{FF2B5EF4-FFF2-40B4-BE49-F238E27FC236}">
                <a16:creationId xmlns:a16="http://schemas.microsoft.com/office/drawing/2014/main" id="{E01C28D9-3F0D-4247-9910-63417F3651DE}"/>
              </a:ext>
            </a:extLst>
          </p:cNvPr>
          <p:cNvPicPr>
            <a:picLocks noChangeAspect="1"/>
          </p:cNvPicPr>
          <p:nvPr/>
        </p:nvPicPr>
        <p:blipFill>
          <a:blip r:embed="rId2"/>
          <a:stretch>
            <a:fillRect/>
          </a:stretch>
        </p:blipFill>
        <p:spPr>
          <a:xfrm>
            <a:off x="3943350" y="3051691"/>
            <a:ext cx="4406900" cy="1308100"/>
          </a:xfrm>
          <a:prstGeom prst="rect">
            <a:avLst/>
          </a:prstGeom>
        </p:spPr>
      </p:pic>
      <p:pic>
        <p:nvPicPr>
          <p:cNvPr id="7" name="Picture 6">
            <a:extLst>
              <a:ext uri="{FF2B5EF4-FFF2-40B4-BE49-F238E27FC236}">
                <a16:creationId xmlns:a16="http://schemas.microsoft.com/office/drawing/2014/main" id="{15E58AD6-3560-A343-A9BD-E46118F23858}"/>
              </a:ext>
            </a:extLst>
          </p:cNvPr>
          <p:cNvPicPr>
            <a:picLocks noChangeAspect="1"/>
          </p:cNvPicPr>
          <p:nvPr/>
        </p:nvPicPr>
        <p:blipFill>
          <a:blip r:embed="rId3"/>
          <a:stretch>
            <a:fillRect/>
          </a:stretch>
        </p:blipFill>
        <p:spPr>
          <a:xfrm>
            <a:off x="2680096" y="4557970"/>
            <a:ext cx="7378700" cy="533400"/>
          </a:xfrm>
          <a:prstGeom prst="rect">
            <a:avLst/>
          </a:prstGeom>
        </p:spPr>
      </p:pic>
      <p:pic>
        <p:nvPicPr>
          <p:cNvPr id="8" name="Picture 7">
            <a:extLst>
              <a:ext uri="{FF2B5EF4-FFF2-40B4-BE49-F238E27FC236}">
                <a16:creationId xmlns:a16="http://schemas.microsoft.com/office/drawing/2014/main" id="{A229F765-1BD9-4A47-879A-EAF95E928DE9}"/>
              </a:ext>
            </a:extLst>
          </p:cNvPr>
          <p:cNvPicPr>
            <a:picLocks noChangeAspect="1"/>
          </p:cNvPicPr>
          <p:nvPr/>
        </p:nvPicPr>
        <p:blipFill>
          <a:blip r:embed="rId4"/>
          <a:stretch>
            <a:fillRect/>
          </a:stretch>
        </p:blipFill>
        <p:spPr>
          <a:xfrm>
            <a:off x="4502150" y="5400010"/>
            <a:ext cx="3136900" cy="647700"/>
          </a:xfrm>
          <a:prstGeom prst="rect">
            <a:avLst/>
          </a:prstGeom>
        </p:spPr>
      </p:pic>
    </p:spTree>
    <p:extLst>
      <p:ext uri="{BB962C8B-B14F-4D97-AF65-F5344CB8AC3E}">
        <p14:creationId xmlns:p14="http://schemas.microsoft.com/office/powerpoint/2010/main" val="4131937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46</a:t>
            </a:fld>
            <a:endParaRPr lang="en-US"/>
          </a:p>
        </p:txBody>
      </p:sp>
      <p:sp>
        <p:nvSpPr>
          <p:cNvPr id="2" name="TextBox 1">
            <a:extLst>
              <a:ext uri="{FF2B5EF4-FFF2-40B4-BE49-F238E27FC236}">
                <a16:creationId xmlns:a16="http://schemas.microsoft.com/office/drawing/2014/main" id="{5381E30B-9510-7542-84CF-FE442D44BD8F}"/>
              </a:ext>
            </a:extLst>
          </p:cNvPr>
          <p:cNvSpPr txBox="1"/>
          <p:nvPr/>
        </p:nvSpPr>
        <p:spPr>
          <a:xfrm>
            <a:off x="4317999" y="338659"/>
            <a:ext cx="32496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Electrolyte Equilibrium Constant</a:t>
            </a:r>
          </a:p>
        </p:txBody>
      </p:sp>
      <p:pic>
        <p:nvPicPr>
          <p:cNvPr id="4" name="Picture 3">
            <a:extLst>
              <a:ext uri="{FF2B5EF4-FFF2-40B4-BE49-F238E27FC236}">
                <a16:creationId xmlns:a16="http://schemas.microsoft.com/office/drawing/2014/main" id="{AFF44087-B496-BB4B-9F2C-BD61CA038F77}"/>
              </a:ext>
            </a:extLst>
          </p:cNvPr>
          <p:cNvPicPr>
            <a:picLocks noChangeAspect="1"/>
          </p:cNvPicPr>
          <p:nvPr/>
        </p:nvPicPr>
        <p:blipFill rotWithShape="1">
          <a:blip r:embed="rId2"/>
          <a:srcRect l="15777" t="32666" r="15556" b="33111"/>
          <a:stretch/>
        </p:blipFill>
        <p:spPr>
          <a:xfrm>
            <a:off x="4634703" y="838193"/>
            <a:ext cx="2616200" cy="1303867"/>
          </a:xfrm>
          <a:prstGeom prst="rect">
            <a:avLst/>
          </a:prstGeom>
        </p:spPr>
      </p:pic>
      <p:sp>
        <p:nvSpPr>
          <p:cNvPr id="5" name="TextBox 4">
            <a:extLst>
              <a:ext uri="{FF2B5EF4-FFF2-40B4-BE49-F238E27FC236}">
                <a16:creationId xmlns:a16="http://schemas.microsoft.com/office/drawing/2014/main" id="{22D2A28B-B764-DA4B-B303-BE1861628F93}"/>
              </a:ext>
            </a:extLst>
          </p:cNvPr>
          <p:cNvSpPr txBox="1"/>
          <p:nvPr/>
        </p:nvSpPr>
        <p:spPr>
          <a:xfrm>
            <a:off x="5206031" y="2142059"/>
            <a:ext cx="14735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Succinic Acid</a:t>
            </a:r>
          </a:p>
        </p:txBody>
      </p:sp>
      <p:pic>
        <p:nvPicPr>
          <p:cNvPr id="6" name="Picture 5">
            <a:extLst>
              <a:ext uri="{FF2B5EF4-FFF2-40B4-BE49-F238E27FC236}">
                <a16:creationId xmlns:a16="http://schemas.microsoft.com/office/drawing/2014/main" id="{578AB2AF-3473-8343-A2A9-01D0138AC84F}"/>
              </a:ext>
            </a:extLst>
          </p:cNvPr>
          <p:cNvPicPr>
            <a:picLocks noChangeAspect="1"/>
          </p:cNvPicPr>
          <p:nvPr/>
        </p:nvPicPr>
        <p:blipFill>
          <a:blip r:embed="rId3"/>
          <a:stretch>
            <a:fillRect/>
          </a:stretch>
        </p:blipFill>
        <p:spPr>
          <a:xfrm>
            <a:off x="1871134" y="2436603"/>
            <a:ext cx="8271933" cy="2757311"/>
          </a:xfrm>
          <a:prstGeom prst="rect">
            <a:avLst/>
          </a:prstGeom>
        </p:spPr>
      </p:pic>
      <p:pic>
        <p:nvPicPr>
          <p:cNvPr id="7" name="Picture 6">
            <a:extLst>
              <a:ext uri="{FF2B5EF4-FFF2-40B4-BE49-F238E27FC236}">
                <a16:creationId xmlns:a16="http://schemas.microsoft.com/office/drawing/2014/main" id="{5A1DF6DB-4ED0-4842-ABCE-7117153AECAA}"/>
              </a:ext>
            </a:extLst>
          </p:cNvPr>
          <p:cNvPicPr>
            <a:picLocks noChangeAspect="1"/>
          </p:cNvPicPr>
          <p:nvPr/>
        </p:nvPicPr>
        <p:blipFill>
          <a:blip r:embed="rId4"/>
          <a:stretch>
            <a:fillRect/>
          </a:stretch>
        </p:blipFill>
        <p:spPr>
          <a:xfrm>
            <a:off x="3147484" y="5340282"/>
            <a:ext cx="1305983" cy="496426"/>
          </a:xfrm>
          <a:prstGeom prst="rect">
            <a:avLst/>
          </a:prstGeom>
        </p:spPr>
      </p:pic>
      <p:pic>
        <p:nvPicPr>
          <p:cNvPr id="8" name="Picture 7">
            <a:extLst>
              <a:ext uri="{FF2B5EF4-FFF2-40B4-BE49-F238E27FC236}">
                <a16:creationId xmlns:a16="http://schemas.microsoft.com/office/drawing/2014/main" id="{517E85BC-3E51-FF43-954A-991A8F62729B}"/>
              </a:ext>
            </a:extLst>
          </p:cNvPr>
          <p:cNvPicPr>
            <a:picLocks noChangeAspect="1"/>
          </p:cNvPicPr>
          <p:nvPr/>
        </p:nvPicPr>
        <p:blipFill>
          <a:blip r:embed="rId5"/>
          <a:stretch>
            <a:fillRect/>
          </a:stretch>
        </p:blipFill>
        <p:spPr>
          <a:xfrm>
            <a:off x="5942802" y="5465120"/>
            <a:ext cx="2508250" cy="644754"/>
          </a:xfrm>
          <a:prstGeom prst="rect">
            <a:avLst/>
          </a:prstGeom>
        </p:spPr>
      </p:pic>
      <p:pic>
        <p:nvPicPr>
          <p:cNvPr id="9" name="Picture 8">
            <a:extLst>
              <a:ext uri="{FF2B5EF4-FFF2-40B4-BE49-F238E27FC236}">
                <a16:creationId xmlns:a16="http://schemas.microsoft.com/office/drawing/2014/main" id="{F0B36399-33F2-F946-AFA8-5751B264AC01}"/>
              </a:ext>
            </a:extLst>
          </p:cNvPr>
          <p:cNvPicPr>
            <a:picLocks noChangeAspect="1"/>
          </p:cNvPicPr>
          <p:nvPr/>
        </p:nvPicPr>
        <p:blipFill>
          <a:blip r:embed="rId6"/>
          <a:stretch>
            <a:fillRect/>
          </a:stretch>
        </p:blipFill>
        <p:spPr>
          <a:xfrm>
            <a:off x="2898637" y="5868512"/>
            <a:ext cx="1976967" cy="433795"/>
          </a:xfrm>
          <a:prstGeom prst="rect">
            <a:avLst/>
          </a:prstGeom>
        </p:spPr>
      </p:pic>
    </p:spTree>
    <p:extLst>
      <p:ext uri="{BB962C8B-B14F-4D97-AF65-F5344CB8AC3E}">
        <p14:creationId xmlns:p14="http://schemas.microsoft.com/office/powerpoint/2010/main" val="1951092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47</a:t>
            </a:fld>
            <a:endParaRPr lang="en-US"/>
          </a:p>
        </p:txBody>
      </p:sp>
      <p:pic>
        <p:nvPicPr>
          <p:cNvPr id="2" name="Picture 1">
            <a:extLst>
              <a:ext uri="{FF2B5EF4-FFF2-40B4-BE49-F238E27FC236}">
                <a16:creationId xmlns:a16="http://schemas.microsoft.com/office/drawing/2014/main" id="{9546A361-3577-DE4C-BD3B-66025EE35524}"/>
              </a:ext>
            </a:extLst>
          </p:cNvPr>
          <p:cNvPicPr>
            <a:picLocks noChangeAspect="1"/>
          </p:cNvPicPr>
          <p:nvPr/>
        </p:nvPicPr>
        <p:blipFill>
          <a:blip r:embed="rId2"/>
          <a:stretch>
            <a:fillRect/>
          </a:stretch>
        </p:blipFill>
        <p:spPr>
          <a:xfrm>
            <a:off x="3505200" y="2127250"/>
            <a:ext cx="4978400" cy="825500"/>
          </a:xfrm>
          <a:prstGeom prst="rect">
            <a:avLst/>
          </a:prstGeom>
        </p:spPr>
      </p:pic>
      <p:pic>
        <p:nvPicPr>
          <p:cNvPr id="4" name="Picture 3">
            <a:extLst>
              <a:ext uri="{FF2B5EF4-FFF2-40B4-BE49-F238E27FC236}">
                <a16:creationId xmlns:a16="http://schemas.microsoft.com/office/drawing/2014/main" id="{BF741806-9AEF-BF42-B3D6-0C283265D401}"/>
              </a:ext>
            </a:extLst>
          </p:cNvPr>
          <p:cNvPicPr>
            <a:picLocks noChangeAspect="1"/>
          </p:cNvPicPr>
          <p:nvPr/>
        </p:nvPicPr>
        <p:blipFill>
          <a:blip r:embed="rId3"/>
          <a:stretch>
            <a:fillRect/>
          </a:stretch>
        </p:blipFill>
        <p:spPr>
          <a:xfrm>
            <a:off x="2813050" y="3022600"/>
            <a:ext cx="6565900" cy="812800"/>
          </a:xfrm>
          <a:prstGeom prst="rect">
            <a:avLst/>
          </a:prstGeom>
        </p:spPr>
      </p:pic>
      <p:sp>
        <p:nvSpPr>
          <p:cNvPr id="5" name="TextBox 4">
            <a:extLst>
              <a:ext uri="{FF2B5EF4-FFF2-40B4-BE49-F238E27FC236}">
                <a16:creationId xmlns:a16="http://schemas.microsoft.com/office/drawing/2014/main" id="{4A3DF161-681F-1246-8686-F1FC41FB682A}"/>
              </a:ext>
            </a:extLst>
          </p:cNvPr>
          <p:cNvSpPr txBox="1"/>
          <p:nvPr/>
        </p:nvSpPr>
        <p:spPr>
          <a:xfrm>
            <a:off x="3313828" y="835816"/>
            <a:ext cx="5564344"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Water of hydration and hydronium ion</a:t>
            </a:r>
          </a:p>
          <a:p>
            <a:r>
              <a:rPr lang="en-US" dirty="0">
                <a:latin typeface="Times New Roman" panose="02020603050405020304" pitchFamily="18" charset="0"/>
                <a:cs typeface="Times New Roman" panose="02020603050405020304" pitchFamily="18" charset="0"/>
              </a:rPr>
              <a:t>Cations have water of hydration associated with the ion</a:t>
            </a:r>
          </a:p>
          <a:p>
            <a:r>
              <a:rPr lang="en-US" dirty="0">
                <a:latin typeface="Times New Roman" panose="02020603050405020304" pitchFamily="18" charset="0"/>
                <a:cs typeface="Times New Roman" panose="02020603050405020304" pitchFamily="18" charset="0"/>
              </a:rPr>
              <a:t>Degree of hydration changes with concentration</a:t>
            </a:r>
          </a:p>
          <a:p>
            <a:r>
              <a:rPr lang="en-US" dirty="0">
                <a:latin typeface="Times New Roman" panose="02020603050405020304" pitchFamily="18" charset="0"/>
                <a:cs typeface="Times New Roman" panose="02020603050405020304" pitchFamily="18" charset="0"/>
              </a:rPr>
              <a:t>At high concentrations ion pairs with the counter ion form</a:t>
            </a:r>
          </a:p>
        </p:txBody>
      </p:sp>
      <p:pic>
        <p:nvPicPr>
          <p:cNvPr id="6" name="Picture 5">
            <a:extLst>
              <a:ext uri="{FF2B5EF4-FFF2-40B4-BE49-F238E27FC236}">
                <a16:creationId xmlns:a16="http://schemas.microsoft.com/office/drawing/2014/main" id="{D5C764E1-7126-3141-9C17-CE5C00B006B3}"/>
              </a:ext>
            </a:extLst>
          </p:cNvPr>
          <p:cNvPicPr>
            <a:picLocks noChangeAspect="1"/>
          </p:cNvPicPr>
          <p:nvPr/>
        </p:nvPicPr>
        <p:blipFill>
          <a:blip r:embed="rId4"/>
          <a:stretch>
            <a:fillRect/>
          </a:stretch>
        </p:blipFill>
        <p:spPr>
          <a:xfrm>
            <a:off x="3200400" y="4186767"/>
            <a:ext cx="5791200" cy="1397000"/>
          </a:xfrm>
          <a:prstGeom prst="rect">
            <a:avLst/>
          </a:prstGeom>
        </p:spPr>
      </p:pic>
    </p:spTree>
    <p:extLst>
      <p:ext uri="{BB962C8B-B14F-4D97-AF65-F5344CB8AC3E}">
        <p14:creationId xmlns:p14="http://schemas.microsoft.com/office/powerpoint/2010/main" val="3636297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48</a:t>
            </a:fld>
            <a:endParaRPr lang="en-US"/>
          </a:p>
        </p:txBody>
      </p:sp>
      <p:pic>
        <p:nvPicPr>
          <p:cNvPr id="2" name="Picture 1">
            <a:extLst>
              <a:ext uri="{FF2B5EF4-FFF2-40B4-BE49-F238E27FC236}">
                <a16:creationId xmlns:a16="http://schemas.microsoft.com/office/drawing/2014/main" id="{99843526-5D07-DE40-A2F5-7D7C8B5A01F2}"/>
              </a:ext>
            </a:extLst>
          </p:cNvPr>
          <p:cNvPicPr>
            <a:picLocks noChangeAspect="1"/>
          </p:cNvPicPr>
          <p:nvPr/>
        </p:nvPicPr>
        <p:blipFill>
          <a:blip r:embed="rId2"/>
          <a:stretch>
            <a:fillRect/>
          </a:stretch>
        </p:blipFill>
        <p:spPr>
          <a:xfrm>
            <a:off x="2187524" y="533400"/>
            <a:ext cx="7757790" cy="5892800"/>
          </a:xfrm>
          <a:prstGeom prst="rect">
            <a:avLst/>
          </a:prstGeom>
        </p:spPr>
      </p:pic>
      <p:sp>
        <p:nvSpPr>
          <p:cNvPr id="4" name="TextBox 3">
            <a:extLst>
              <a:ext uri="{FF2B5EF4-FFF2-40B4-BE49-F238E27FC236}">
                <a16:creationId xmlns:a16="http://schemas.microsoft.com/office/drawing/2014/main" id="{EE0C82BF-C794-0C4D-AC0D-F125483EBC62}"/>
              </a:ext>
            </a:extLst>
          </p:cNvPr>
          <p:cNvSpPr txBox="1"/>
          <p:nvPr/>
        </p:nvSpPr>
        <p:spPr>
          <a:xfrm>
            <a:off x="4682067" y="104259"/>
            <a:ext cx="276870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Acids and conjugate bases</a:t>
            </a:r>
          </a:p>
        </p:txBody>
      </p:sp>
    </p:spTree>
    <p:extLst>
      <p:ext uri="{BB962C8B-B14F-4D97-AF65-F5344CB8AC3E}">
        <p14:creationId xmlns:p14="http://schemas.microsoft.com/office/powerpoint/2010/main" val="709565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49</a:t>
            </a:fld>
            <a:endParaRPr lang="en-US"/>
          </a:p>
        </p:txBody>
      </p:sp>
      <p:pic>
        <p:nvPicPr>
          <p:cNvPr id="2" name="Picture 1">
            <a:extLst>
              <a:ext uri="{FF2B5EF4-FFF2-40B4-BE49-F238E27FC236}">
                <a16:creationId xmlns:a16="http://schemas.microsoft.com/office/drawing/2014/main" id="{2E38D265-D256-7F49-B1C5-BBCF1C5DA1A1}"/>
              </a:ext>
            </a:extLst>
          </p:cNvPr>
          <p:cNvPicPr>
            <a:picLocks noChangeAspect="1"/>
          </p:cNvPicPr>
          <p:nvPr/>
        </p:nvPicPr>
        <p:blipFill>
          <a:blip r:embed="rId2"/>
          <a:stretch>
            <a:fillRect/>
          </a:stretch>
        </p:blipFill>
        <p:spPr>
          <a:xfrm>
            <a:off x="3403601" y="1633235"/>
            <a:ext cx="5698066" cy="324340"/>
          </a:xfrm>
          <a:prstGeom prst="rect">
            <a:avLst/>
          </a:prstGeom>
        </p:spPr>
      </p:pic>
      <p:pic>
        <p:nvPicPr>
          <p:cNvPr id="4" name="Picture 3">
            <a:extLst>
              <a:ext uri="{FF2B5EF4-FFF2-40B4-BE49-F238E27FC236}">
                <a16:creationId xmlns:a16="http://schemas.microsoft.com/office/drawing/2014/main" id="{051E3726-FFE9-9E4D-BC89-AA2B51BE194D}"/>
              </a:ext>
            </a:extLst>
          </p:cNvPr>
          <p:cNvPicPr>
            <a:picLocks noChangeAspect="1"/>
          </p:cNvPicPr>
          <p:nvPr/>
        </p:nvPicPr>
        <p:blipFill>
          <a:blip r:embed="rId3"/>
          <a:stretch>
            <a:fillRect/>
          </a:stretch>
        </p:blipFill>
        <p:spPr>
          <a:xfrm>
            <a:off x="3606801" y="555600"/>
            <a:ext cx="5494867" cy="946515"/>
          </a:xfrm>
          <a:prstGeom prst="rect">
            <a:avLst/>
          </a:prstGeom>
        </p:spPr>
      </p:pic>
      <p:sp>
        <p:nvSpPr>
          <p:cNvPr id="5" name="TextBox 4">
            <a:extLst>
              <a:ext uri="{FF2B5EF4-FFF2-40B4-BE49-F238E27FC236}">
                <a16:creationId xmlns:a16="http://schemas.microsoft.com/office/drawing/2014/main" id="{F0637C0A-FB5A-2447-AEFD-60BA584C37F5}"/>
              </a:ext>
            </a:extLst>
          </p:cNvPr>
          <p:cNvSpPr txBox="1"/>
          <p:nvPr/>
        </p:nvSpPr>
        <p:spPr>
          <a:xfrm>
            <a:off x="5334000" y="186267"/>
            <a:ext cx="135396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Strong Acid</a:t>
            </a:r>
          </a:p>
        </p:txBody>
      </p:sp>
      <p:sp>
        <p:nvSpPr>
          <p:cNvPr id="8" name="TextBox 7">
            <a:extLst>
              <a:ext uri="{FF2B5EF4-FFF2-40B4-BE49-F238E27FC236}">
                <a16:creationId xmlns:a16="http://schemas.microsoft.com/office/drawing/2014/main" id="{250320DF-82A1-EA4E-8424-E7B7CEEB6639}"/>
              </a:ext>
            </a:extLst>
          </p:cNvPr>
          <p:cNvSpPr txBox="1"/>
          <p:nvPr/>
        </p:nvSpPr>
        <p:spPr>
          <a:xfrm>
            <a:off x="3807574" y="2322776"/>
            <a:ext cx="489012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large so [OH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very small, can be ignored</a:t>
            </a:r>
          </a:p>
          <a:p>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H ~ </a:t>
            </a:r>
            <a:r>
              <a:rPr lang="en-US" i="1" dirty="0" err="1">
                <a:latin typeface="Times New Roman" panose="02020603050405020304" pitchFamily="18" charset="0"/>
                <a:cs typeface="Times New Roman" panose="02020603050405020304" pitchFamily="18" charset="0"/>
              </a:rPr>
              <a:t>p</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A</a:t>
            </a:r>
            <a:endParaRPr lang="en-US" baseline="-25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165F830-69FF-FC46-A329-3310CD9401F4}"/>
              </a:ext>
            </a:extLst>
          </p:cNvPr>
          <p:cNvPicPr>
            <a:picLocks noChangeAspect="1"/>
          </p:cNvPicPr>
          <p:nvPr/>
        </p:nvPicPr>
        <p:blipFill>
          <a:blip r:embed="rId4"/>
          <a:stretch>
            <a:fillRect/>
          </a:stretch>
        </p:blipFill>
        <p:spPr>
          <a:xfrm>
            <a:off x="4163173" y="2014095"/>
            <a:ext cx="2610160" cy="414311"/>
          </a:xfrm>
          <a:prstGeom prst="rect">
            <a:avLst/>
          </a:prstGeom>
        </p:spPr>
      </p:pic>
      <p:pic>
        <p:nvPicPr>
          <p:cNvPr id="10" name="Picture 9">
            <a:extLst>
              <a:ext uri="{FF2B5EF4-FFF2-40B4-BE49-F238E27FC236}">
                <a16:creationId xmlns:a16="http://schemas.microsoft.com/office/drawing/2014/main" id="{10D94080-C340-1B4B-B474-EB439073E294}"/>
              </a:ext>
            </a:extLst>
          </p:cNvPr>
          <p:cNvPicPr>
            <a:picLocks noChangeAspect="1"/>
          </p:cNvPicPr>
          <p:nvPr/>
        </p:nvPicPr>
        <p:blipFill>
          <a:blip r:embed="rId5"/>
          <a:stretch>
            <a:fillRect/>
          </a:stretch>
        </p:blipFill>
        <p:spPr>
          <a:xfrm>
            <a:off x="3403602" y="3125766"/>
            <a:ext cx="5249333" cy="3413146"/>
          </a:xfrm>
          <a:prstGeom prst="rect">
            <a:avLst/>
          </a:prstGeom>
        </p:spPr>
      </p:pic>
    </p:spTree>
    <p:extLst>
      <p:ext uri="{BB962C8B-B14F-4D97-AF65-F5344CB8AC3E}">
        <p14:creationId xmlns:p14="http://schemas.microsoft.com/office/powerpoint/2010/main" val="144491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7C012-CFC8-A44B-AC5D-B43E055A5727}"/>
              </a:ext>
            </a:extLst>
          </p:cNvPr>
          <p:cNvPicPr>
            <a:picLocks noChangeAspect="1"/>
          </p:cNvPicPr>
          <p:nvPr/>
        </p:nvPicPr>
        <p:blipFill>
          <a:blip r:embed="rId2"/>
          <a:stretch>
            <a:fillRect/>
          </a:stretch>
        </p:blipFill>
        <p:spPr>
          <a:xfrm>
            <a:off x="0" y="1049327"/>
            <a:ext cx="7282331" cy="5039552"/>
          </a:xfrm>
          <a:prstGeom prst="rect">
            <a:avLst/>
          </a:prstGeom>
        </p:spPr>
      </p:pic>
      <p:sp>
        <p:nvSpPr>
          <p:cNvPr id="5" name="TextBox 4">
            <a:extLst>
              <a:ext uri="{FF2B5EF4-FFF2-40B4-BE49-F238E27FC236}">
                <a16:creationId xmlns:a16="http://schemas.microsoft.com/office/drawing/2014/main" id="{21EEDF5E-949D-DB4A-A935-3DC1C951DEA1}"/>
              </a:ext>
            </a:extLst>
          </p:cNvPr>
          <p:cNvSpPr txBox="1"/>
          <p:nvPr/>
        </p:nvSpPr>
        <p:spPr>
          <a:xfrm>
            <a:off x="5205371" y="399789"/>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Diagrams</a:t>
            </a:r>
          </a:p>
        </p:txBody>
      </p:sp>
      <p:sp>
        <p:nvSpPr>
          <p:cNvPr id="2" name="TextBox 1">
            <a:extLst>
              <a:ext uri="{FF2B5EF4-FFF2-40B4-BE49-F238E27FC236}">
                <a16:creationId xmlns:a16="http://schemas.microsoft.com/office/drawing/2014/main" id="{698AE8EB-67DC-B243-AB85-24D19DC156A6}"/>
              </a:ext>
            </a:extLst>
          </p:cNvPr>
          <p:cNvSpPr txBox="1"/>
          <p:nvPr/>
        </p:nvSpPr>
        <p:spPr>
          <a:xfrm>
            <a:off x="7282331" y="222191"/>
            <a:ext cx="4331404" cy="535531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Slow Cool Morphology</a:t>
            </a:r>
          </a:p>
          <a:p>
            <a:r>
              <a:rPr lang="en-US" dirty="0">
                <a:latin typeface="Times New Roman" panose="02020603050405020304" pitchFamily="18" charset="0"/>
                <a:cs typeface="Times New Roman" panose="02020603050405020304" pitchFamily="18" charset="0"/>
              </a:rPr>
              <a:t>Consider the morphology in a slow cool from T1 (liquid) to T3 (solid).  Just below T1 domains of Cu/Ag at about 98% Cu form in the liquid matrix.  The fraction Cu/Ag solid increases as temperature drops, probably growing on the seeds formed at T1.  By T2 the matrix is solid with domains of liquid. The composition of the matrix is richer in Ag at the outside, close to 95% Cu.  At the eutectic domains of Cu/Ag with 15% Cu become immersed in a matrix of about 95% Cu/Ag.  The entire system is solid so diffusion essentially stops and the structure is locked.  </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Rapid Quench Morphology</a:t>
            </a:r>
          </a:p>
          <a:p>
            <a:r>
              <a:rPr lang="en-US" dirty="0">
                <a:latin typeface="Times New Roman" panose="02020603050405020304" pitchFamily="18" charset="0"/>
                <a:cs typeface="Times New Roman" panose="02020603050405020304" pitchFamily="18" charset="0"/>
              </a:rPr>
              <a:t>For a rapid quench to T3, domains of 10% Cu form in a matrix of 97% Cu.  </a:t>
            </a:r>
          </a:p>
        </p:txBody>
      </p:sp>
      <p:sp>
        <p:nvSpPr>
          <p:cNvPr id="3" name="Slide Number Placeholder 2">
            <a:extLst>
              <a:ext uri="{FF2B5EF4-FFF2-40B4-BE49-F238E27FC236}">
                <a16:creationId xmlns:a16="http://schemas.microsoft.com/office/drawing/2014/main" id="{DF9E73C4-0245-FB4F-BD84-AB98CF82E7E5}"/>
              </a:ext>
            </a:extLst>
          </p:cNvPr>
          <p:cNvSpPr>
            <a:spLocks noGrp="1"/>
          </p:cNvSpPr>
          <p:nvPr>
            <p:ph type="sldNum" sz="quarter" idx="12"/>
          </p:nvPr>
        </p:nvSpPr>
        <p:spPr/>
        <p:txBody>
          <a:bodyPr/>
          <a:lstStyle/>
          <a:p>
            <a:fld id="{B42E8C25-AC8F-F245-B538-4941A58602A5}" type="slidenum">
              <a:rPr lang="en-US" smtClean="0"/>
              <a:t>5</a:t>
            </a:fld>
            <a:endParaRPr lang="en-US"/>
          </a:p>
        </p:txBody>
      </p:sp>
    </p:spTree>
    <p:extLst>
      <p:ext uri="{BB962C8B-B14F-4D97-AF65-F5344CB8AC3E}">
        <p14:creationId xmlns:p14="http://schemas.microsoft.com/office/powerpoint/2010/main" val="2629158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50</a:t>
            </a:fld>
            <a:endParaRPr lang="en-US"/>
          </a:p>
        </p:txBody>
      </p:sp>
      <p:sp>
        <p:nvSpPr>
          <p:cNvPr id="5" name="TextBox 4">
            <a:extLst>
              <a:ext uri="{FF2B5EF4-FFF2-40B4-BE49-F238E27FC236}">
                <a16:creationId xmlns:a16="http://schemas.microsoft.com/office/drawing/2014/main" id="{F0637C0A-FB5A-2447-AEFD-60BA584C37F5}"/>
              </a:ext>
            </a:extLst>
          </p:cNvPr>
          <p:cNvSpPr txBox="1"/>
          <p:nvPr/>
        </p:nvSpPr>
        <p:spPr>
          <a:xfrm>
            <a:off x="5334001" y="186267"/>
            <a:ext cx="136672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Strong Base</a:t>
            </a:r>
          </a:p>
        </p:txBody>
      </p:sp>
      <p:pic>
        <p:nvPicPr>
          <p:cNvPr id="6" name="Picture 5">
            <a:extLst>
              <a:ext uri="{FF2B5EF4-FFF2-40B4-BE49-F238E27FC236}">
                <a16:creationId xmlns:a16="http://schemas.microsoft.com/office/drawing/2014/main" id="{9388D21A-6A97-9044-B736-B571FDFEC5A5}"/>
              </a:ext>
            </a:extLst>
          </p:cNvPr>
          <p:cNvPicPr>
            <a:picLocks noChangeAspect="1"/>
          </p:cNvPicPr>
          <p:nvPr/>
        </p:nvPicPr>
        <p:blipFill rotWithShape="1">
          <a:blip r:embed="rId2"/>
          <a:srcRect t="1117"/>
          <a:stretch/>
        </p:blipFill>
        <p:spPr>
          <a:xfrm>
            <a:off x="8200274" y="7089246"/>
            <a:ext cx="6150726" cy="3979333"/>
          </a:xfrm>
          <a:prstGeom prst="rect">
            <a:avLst/>
          </a:prstGeom>
        </p:spPr>
      </p:pic>
      <p:sp>
        <p:nvSpPr>
          <p:cNvPr id="8" name="TextBox 7">
            <a:extLst>
              <a:ext uri="{FF2B5EF4-FFF2-40B4-BE49-F238E27FC236}">
                <a16:creationId xmlns:a16="http://schemas.microsoft.com/office/drawing/2014/main" id="{250320DF-82A1-EA4E-8424-E7B7CEEB6639}"/>
              </a:ext>
            </a:extLst>
          </p:cNvPr>
          <p:cNvSpPr txBox="1"/>
          <p:nvPr/>
        </p:nvSpPr>
        <p:spPr>
          <a:xfrm>
            <a:off x="3807574" y="2322776"/>
            <a:ext cx="485485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large so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is very small, can be ignored</a:t>
            </a:r>
          </a:p>
          <a:p>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OH ~ </a:t>
            </a:r>
            <a:r>
              <a:rPr lang="en-US" i="1" dirty="0" err="1">
                <a:latin typeface="Times New Roman" panose="02020603050405020304" pitchFamily="18" charset="0"/>
                <a:cs typeface="Times New Roman" panose="02020603050405020304" pitchFamily="18" charset="0"/>
              </a:rPr>
              <a:t>p</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B</a:t>
            </a:r>
            <a:endParaRPr lang="en-US" baseline="-25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0D94080-C340-1B4B-B474-EB439073E294}"/>
              </a:ext>
            </a:extLst>
          </p:cNvPr>
          <p:cNvPicPr>
            <a:picLocks noChangeAspect="1"/>
          </p:cNvPicPr>
          <p:nvPr/>
        </p:nvPicPr>
        <p:blipFill>
          <a:blip r:embed="rId3"/>
          <a:stretch>
            <a:fillRect/>
          </a:stretch>
        </p:blipFill>
        <p:spPr>
          <a:xfrm>
            <a:off x="3403602" y="3125766"/>
            <a:ext cx="5249333" cy="3413146"/>
          </a:xfrm>
          <a:prstGeom prst="rect">
            <a:avLst/>
          </a:prstGeom>
        </p:spPr>
      </p:pic>
      <p:pic>
        <p:nvPicPr>
          <p:cNvPr id="7" name="Picture 6">
            <a:extLst>
              <a:ext uri="{FF2B5EF4-FFF2-40B4-BE49-F238E27FC236}">
                <a16:creationId xmlns:a16="http://schemas.microsoft.com/office/drawing/2014/main" id="{3F6B12B9-161F-644D-8DFF-82484FFB7ADC}"/>
              </a:ext>
            </a:extLst>
          </p:cNvPr>
          <p:cNvPicPr>
            <a:picLocks noChangeAspect="1"/>
          </p:cNvPicPr>
          <p:nvPr/>
        </p:nvPicPr>
        <p:blipFill>
          <a:blip r:embed="rId4"/>
          <a:stretch>
            <a:fillRect/>
          </a:stretch>
        </p:blipFill>
        <p:spPr>
          <a:xfrm>
            <a:off x="4068234" y="602850"/>
            <a:ext cx="3619500" cy="565190"/>
          </a:xfrm>
          <a:prstGeom prst="rect">
            <a:avLst/>
          </a:prstGeom>
        </p:spPr>
      </p:pic>
      <p:pic>
        <p:nvPicPr>
          <p:cNvPr id="11" name="Picture 10">
            <a:extLst>
              <a:ext uri="{FF2B5EF4-FFF2-40B4-BE49-F238E27FC236}">
                <a16:creationId xmlns:a16="http://schemas.microsoft.com/office/drawing/2014/main" id="{3C9B44BF-FECD-594C-B776-5F158076D98A}"/>
              </a:ext>
            </a:extLst>
          </p:cNvPr>
          <p:cNvPicPr>
            <a:picLocks noChangeAspect="1"/>
          </p:cNvPicPr>
          <p:nvPr/>
        </p:nvPicPr>
        <p:blipFill>
          <a:blip r:embed="rId5"/>
          <a:stretch>
            <a:fillRect/>
          </a:stretch>
        </p:blipFill>
        <p:spPr>
          <a:xfrm>
            <a:off x="4559301" y="1194015"/>
            <a:ext cx="2937933" cy="272031"/>
          </a:xfrm>
          <a:prstGeom prst="rect">
            <a:avLst/>
          </a:prstGeom>
        </p:spPr>
      </p:pic>
      <p:pic>
        <p:nvPicPr>
          <p:cNvPr id="12" name="Picture 11">
            <a:extLst>
              <a:ext uri="{FF2B5EF4-FFF2-40B4-BE49-F238E27FC236}">
                <a16:creationId xmlns:a16="http://schemas.microsoft.com/office/drawing/2014/main" id="{EE08253F-6873-BF4D-9C80-107F111B0992}"/>
              </a:ext>
            </a:extLst>
          </p:cNvPr>
          <p:cNvPicPr>
            <a:picLocks noChangeAspect="1"/>
          </p:cNvPicPr>
          <p:nvPr/>
        </p:nvPicPr>
        <p:blipFill>
          <a:blip r:embed="rId6"/>
          <a:stretch>
            <a:fillRect/>
          </a:stretch>
        </p:blipFill>
        <p:spPr>
          <a:xfrm>
            <a:off x="4519084" y="1549737"/>
            <a:ext cx="2717800" cy="321195"/>
          </a:xfrm>
          <a:prstGeom prst="rect">
            <a:avLst/>
          </a:prstGeom>
        </p:spPr>
      </p:pic>
    </p:spTree>
    <p:extLst>
      <p:ext uri="{BB962C8B-B14F-4D97-AF65-F5344CB8AC3E}">
        <p14:creationId xmlns:p14="http://schemas.microsoft.com/office/powerpoint/2010/main" val="3871703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51</a:t>
            </a:fld>
            <a:endParaRPr lang="en-US"/>
          </a:p>
        </p:txBody>
      </p:sp>
      <p:sp>
        <p:nvSpPr>
          <p:cNvPr id="5" name="TextBox 4">
            <a:extLst>
              <a:ext uri="{FF2B5EF4-FFF2-40B4-BE49-F238E27FC236}">
                <a16:creationId xmlns:a16="http://schemas.microsoft.com/office/drawing/2014/main" id="{F0637C0A-FB5A-2447-AEFD-60BA584C37F5}"/>
              </a:ext>
            </a:extLst>
          </p:cNvPr>
          <p:cNvSpPr txBox="1"/>
          <p:nvPr/>
        </p:nvSpPr>
        <p:spPr>
          <a:xfrm>
            <a:off x="3807573" y="75155"/>
            <a:ext cx="501220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Weak monoprotic Acid (Acetic Acid </a:t>
            </a:r>
            <a:r>
              <a:rPr lang="en-US" b="1" i="1" dirty="0" err="1">
                <a:latin typeface="Times New Roman" panose="02020603050405020304" pitchFamily="18" charset="0"/>
                <a:cs typeface="Times New Roman" panose="02020603050405020304" pitchFamily="18" charset="0"/>
              </a:rPr>
              <a:t>p</a:t>
            </a:r>
            <a:r>
              <a:rPr lang="en-US" b="1" dirty="0" err="1">
                <a:latin typeface="Times New Roman" panose="02020603050405020304" pitchFamily="18" charset="0"/>
                <a:cs typeface="Times New Roman" panose="02020603050405020304" pitchFamily="18" charset="0"/>
              </a:rPr>
              <a:t>K</a:t>
            </a:r>
            <a:r>
              <a:rPr lang="en-US" b="1" baseline="-25000" dirty="0" err="1">
                <a:latin typeface="Times New Roman" panose="02020603050405020304" pitchFamily="18" charset="0"/>
                <a:cs typeface="Times New Roman" panose="02020603050405020304" pitchFamily="18" charset="0"/>
              </a:rPr>
              <a:t>a,A</a:t>
            </a:r>
            <a:r>
              <a:rPr lang="en-US" b="1" dirty="0">
                <a:latin typeface="Times New Roman" panose="02020603050405020304" pitchFamily="18" charset="0"/>
                <a:cs typeface="Times New Roman" panose="02020603050405020304" pitchFamily="18" charset="0"/>
              </a:rPr>
              <a:t> = 4.7)</a:t>
            </a:r>
          </a:p>
        </p:txBody>
      </p:sp>
      <p:pic>
        <p:nvPicPr>
          <p:cNvPr id="6" name="Picture 5">
            <a:extLst>
              <a:ext uri="{FF2B5EF4-FFF2-40B4-BE49-F238E27FC236}">
                <a16:creationId xmlns:a16="http://schemas.microsoft.com/office/drawing/2014/main" id="{9388D21A-6A97-9044-B736-B571FDFEC5A5}"/>
              </a:ext>
            </a:extLst>
          </p:cNvPr>
          <p:cNvPicPr>
            <a:picLocks noChangeAspect="1"/>
          </p:cNvPicPr>
          <p:nvPr/>
        </p:nvPicPr>
        <p:blipFill rotWithShape="1">
          <a:blip r:embed="rId2"/>
          <a:srcRect t="1117"/>
          <a:stretch/>
        </p:blipFill>
        <p:spPr>
          <a:xfrm>
            <a:off x="8200274" y="7089246"/>
            <a:ext cx="6150726" cy="3979333"/>
          </a:xfrm>
          <a:prstGeom prst="rect">
            <a:avLst/>
          </a:prstGeom>
        </p:spPr>
      </p:pic>
      <p:pic>
        <p:nvPicPr>
          <p:cNvPr id="10" name="Picture 9">
            <a:extLst>
              <a:ext uri="{FF2B5EF4-FFF2-40B4-BE49-F238E27FC236}">
                <a16:creationId xmlns:a16="http://schemas.microsoft.com/office/drawing/2014/main" id="{10D94080-C340-1B4B-B474-EB439073E294}"/>
              </a:ext>
            </a:extLst>
          </p:cNvPr>
          <p:cNvPicPr>
            <a:picLocks noChangeAspect="1"/>
          </p:cNvPicPr>
          <p:nvPr/>
        </p:nvPicPr>
        <p:blipFill>
          <a:blip r:embed="rId3"/>
          <a:stretch>
            <a:fillRect/>
          </a:stretch>
        </p:blipFill>
        <p:spPr>
          <a:xfrm>
            <a:off x="3403599" y="3177960"/>
            <a:ext cx="5249333" cy="3413146"/>
          </a:xfrm>
          <a:prstGeom prst="rect">
            <a:avLst/>
          </a:prstGeom>
        </p:spPr>
      </p:pic>
      <p:pic>
        <p:nvPicPr>
          <p:cNvPr id="2" name="Picture 1">
            <a:extLst>
              <a:ext uri="{FF2B5EF4-FFF2-40B4-BE49-F238E27FC236}">
                <a16:creationId xmlns:a16="http://schemas.microsoft.com/office/drawing/2014/main" id="{4CB737C5-EB82-0345-AE85-48D01B9FFA8F}"/>
              </a:ext>
            </a:extLst>
          </p:cNvPr>
          <p:cNvPicPr>
            <a:picLocks noChangeAspect="1"/>
          </p:cNvPicPr>
          <p:nvPr/>
        </p:nvPicPr>
        <p:blipFill>
          <a:blip r:embed="rId4"/>
          <a:stretch>
            <a:fillRect/>
          </a:stretch>
        </p:blipFill>
        <p:spPr>
          <a:xfrm>
            <a:off x="4673810" y="490766"/>
            <a:ext cx="2708915" cy="1189567"/>
          </a:xfrm>
          <a:prstGeom prst="rect">
            <a:avLst/>
          </a:prstGeom>
        </p:spPr>
      </p:pic>
      <p:pic>
        <p:nvPicPr>
          <p:cNvPr id="4" name="Picture 3">
            <a:extLst>
              <a:ext uri="{FF2B5EF4-FFF2-40B4-BE49-F238E27FC236}">
                <a16:creationId xmlns:a16="http://schemas.microsoft.com/office/drawing/2014/main" id="{255DE2E4-56BA-124C-97D4-371E7E5615E0}"/>
              </a:ext>
            </a:extLst>
          </p:cNvPr>
          <p:cNvPicPr>
            <a:picLocks noChangeAspect="1"/>
          </p:cNvPicPr>
          <p:nvPr/>
        </p:nvPicPr>
        <p:blipFill>
          <a:blip r:embed="rId5"/>
          <a:stretch>
            <a:fillRect/>
          </a:stretch>
        </p:blipFill>
        <p:spPr>
          <a:xfrm>
            <a:off x="3438496" y="1726611"/>
            <a:ext cx="5223933" cy="260893"/>
          </a:xfrm>
          <a:prstGeom prst="rect">
            <a:avLst/>
          </a:prstGeom>
        </p:spPr>
      </p:pic>
      <p:pic>
        <p:nvPicPr>
          <p:cNvPr id="9" name="Picture 8">
            <a:extLst>
              <a:ext uri="{FF2B5EF4-FFF2-40B4-BE49-F238E27FC236}">
                <a16:creationId xmlns:a16="http://schemas.microsoft.com/office/drawing/2014/main" id="{5B243D06-2F9D-1C45-BF73-B0EAE8EB07D8}"/>
              </a:ext>
            </a:extLst>
          </p:cNvPr>
          <p:cNvPicPr>
            <a:picLocks noChangeAspect="1"/>
          </p:cNvPicPr>
          <p:nvPr/>
        </p:nvPicPr>
        <p:blipFill>
          <a:blip r:embed="rId6"/>
          <a:stretch>
            <a:fillRect/>
          </a:stretch>
        </p:blipFill>
        <p:spPr>
          <a:xfrm>
            <a:off x="4930775" y="2033781"/>
            <a:ext cx="2194983" cy="265470"/>
          </a:xfrm>
          <a:prstGeom prst="rect">
            <a:avLst/>
          </a:prstGeom>
        </p:spPr>
      </p:pic>
      <p:pic>
        <p:nvPicPr>
          <p:cNvPr id="13" name="Picture 12">
            <a:extLst>
              <a:ext uri="{FF2B5EF4-FFF2-40B4-BE49-F238E27FC236}">
                <a16:creationId xmlns:a16="http://schemas.microsoft.com/office/drawing/2014/main" id="{C08A73CE-57A1-CC44-BAC2-B2D7B73609AE}"/>
              </a:ext>
            </a:extLst>
          </p:cNvPr>
          <p:cNvPicPr>
            <a:picLocks noChangeAspect="1"/>
          </p:cNvPicPr>
          <p:nvPr/>
        </p:nvPicPr>
        <p:blipFill>
          <a:blip r:embed="rId7"/>
          <a:stretch>
            <a:fillRect/>
          </a:stretch>
        </p:blipFill>
        <p:spPr>
          <a:xfrm>
            <a:off x="4337578" y="2345529"/>
            <a:ext cx="3381374" cy="401420"/>
          </a:xfrm>
          <a:prstGeom prst="rect">
            <a:avLst/>
          </a:prstGeom>
        </p:spPr>
      </p:pic>
      <p:pic>
        <p:nvPicPr>
          <p:cNvPr id="14" name="Picture 13">
            <a:extLst>
              <a:ext uri="{FF2B5EF4-FFF2-40B4-BE49-F238E27FC236}">
                <a16:creationId xmlns:a16="http://schemas.microsoft.com/office/drawing/2014/main" id="{9DEE40AE-F71E-2C47-98DC-CB2F9FF45BCD}"/>
              </a:ext>
            </a:extLst>
          </p:cNvPr>
          <p:cNvPicPr>
            <a:picLocks noChangeAspect="1"/>
          </p:cNvPicPr>
          <p:nvPr/>
        </p:nvPicPr>
        <p:blipFill>
          <a:blip r:embed="rId8"/>
          <a:stretch>
            <a:fillRect/>
          </a:stretch>
        </p:blipFill>
        <p:spPr>
          <a:xfrm>
            <a:off x="4337578" y="2766071"/>
            <a:ext cx="3254374" cy="392769"/>
          </a:xfrm>
          <a:prstGeom prst="rect">
            <a:avLst/>
          </a:prstGeom>
        </p:spPr>
      </p:pic>
    </p:spTree>
    <p:extLst>
      <p:ext uri="{BB962C8B-B14F-4D97-AF65-F5344CB8AC3E}">
        <p14:creationId xmlns:p14="http://schemas.microsoft.com/office/powerpoint/2010/main" val="1130663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52</a:t>
            </a:fld>
            <a:endParaRPr lang="en-US"/>
          </a:p>
        </p:txBody>
      </p:sp>
      <p:sp>
        <p:nvSpPr>
          <p:cNvPr id="5" name="TextBox 4">
            <a:extLst>
              <a:ext uri="{FF2B5EF4-FFF2-40B4-BE49-F238E27FC236}">
                <a16:creationId xmlns:a16="http://schemas.microsoft.com/office/drawing/2014/main" id="{F0637C0A-FB5A-2447-AEFD-60BA584C37F5}"/>
              </a:ext>
            </a:extLst>
          </p:cNvPr>
          <p:cNvSpPr txBox="1"/>
          <p:nvPr/>
        </p:nvSpPr>
        <p:spPr>
          <a:xfrm>
            <a:off x="3807574" y="75155"/>
            <a:ext cx="501842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Weak monoprotic Based (Acetate ion </a:t>
            </a:r>
            <a:r>
              <a:rPr lang="en-US" b="1" i="1" dirty="0" err="1">
                <a:latin typeface="Times New Roman" panose="02020603050405020304" pitchFamily="18" charset="0"/>
                <a:cs typeface="Times New Roman" panose="02020603050405020304" pitchFamily="18" charset="0"/>
              </a:rPr>
              <a:t>p</a:t>
            </a:r>
            <a:r>
              <a:rPr lang="en-US" b="1" dirty="0" err="1">
                <a:latin typeface="Times New Roman" panose="02020603050405020304" pitchFamily="18" charset="0"/>
                <a:cs typeface="Times New Roman" panose="02020603050405020304" pitchFamily="18" charset="0"/>
              </a:rPr>
              <a:t>K</a:t>
            </a:r>
            <a:r>
              <a:rPr lang="en-US" b="1" baseline="-25000" dirty="0" err="1">
                <a:latin typeface="Times New Roman" panose="02020603050405020304" pitchFamily="18" charset="0"/>
                <a:cs typeface="Times New Roman" panose="02020603050405020304" pitchFamily="18" charset="0"/>
              </a:rPr>
              <a:t>a,B</a:t>
            </a:r>
            <a:r>
              <a:rPr lang="en-US" b="1" dirty="0">
                <a:latin typeface="Times New Roman" panose="02020603050405020304" pitchFamily="18" charset="0"/>
                <a:cs typeface="Times New Roman" panose="02020603050405020304" pitchFamily="18" charset="0"/>
              </a:rPr>
              <a:t> = 9.3)</a:t>
            </a:r>
          </a:p>
        </p:txBody>
      </p:sp>
      <p:pic>
        <p:nvPicPr>
          <p:cNvPr id="6" name="Picture 5">
            <a:extLst>
              <a:ext uri="{FF2B5EF4-FFF2-40B4-BE49-F238E27FC236}">
                <a16:creationId xmlns:a16="http://schemas.microsoft.com/office/drawing/2014/main" id="{9388D21A-6A97-9044-B736-B571FDFEC5A5}"/>
              </a:ext>
            </a:extLst>
          </p:cNvPr>
          <p:cNvPicPr>
            <a:picLocks noChangeAspect="1"/>
          </p:cNvPicPr>
          <p:nvPr/>
        </p:nvPicPr>
        <p:blipFill rotWithShape="1">
          <a:blip r:embed="rId2"/>
          <a:srcRect t="1117"/>
          <a:stretch/>
        </p:blipFill>
        <p:spPr>
          <a:xfrm>
            <a:off x="8200274" y="7089246"/>
            <a:ext cx="6150726" cy="3979333"/>
          </a:xfrm>
          <a:prstGeom prst="rect">
            <a:avLst/>
          </a:prstGeom>
        </p:spPr>
      </p:pic>
      <p:pic>
        <p:nvPicPr>
          <p:cNvPr id="10" name="Picture 9">
            <a:extLst>
              <a:ext uri="{FF2B5EF4-FFF2-40B4-BE49-F238E27FC236}">
                <a16:creationId xmlns:a16="http://schemas.microsoft.com/office/drawing/2014/main" id="{10D94080-C340-1B4B-B474-EB439073E294}"/>
              </a:ext>
            </a:extLst>
          </p:cNvPr>
          <p:cNvPicPr>
            <a:picLocks noChangeAspect="1"/>
          </p:cNvPicPr>
          <p:nvPr/>
        </p:nvPicPr>
        <p:blipFill>
          <a:blip r:embed="rId3"/>
          <a:stretch>
            <a:fillRect/>
          </a:stretch>
        </p:blipFill>
        <p:spPr>
          <a:xfrm>
            <a:off x="3403599" y="3177960"/>
            <a:ext cx="5249333" cy="3413146"/>
          </a:xfrm>
          <a:prstGeom prst="rect">
            <a:avLst/>
          </a:prstGeom>
        </p:spPr>
      </p:pic>
      <p:pic>
        <p:nvPicPr>
          <p:cNvPr id="7" name="Picture 6">
            <a:extLst>
              <a:ext uri="{FF2B5EF4-FFF2-40B4-BE49-F238E27FC236}">
                <a16:creationId xmlns:a16="http://schemas.microsoft.com/office/drawing/2014/main" id="{2C19C6D3-EFDA-ED42-97B2-339624170941}"/>
              </a:ext>
            </a:extLst>
          </p:cNvPr>
          <p:cNvPicPr>
            <a:picLocks noChangeAspect="1"/>
          </p:cNvPicPr>
          <p:nvPr/>
        </p:nvPicPr>
        <p:blipFill>
          <a:blip r:embed="rId4"/>
          <a:stretch>
            <a:fillRect/>
          </a:stretch>
        </p:blipFill>
        <p:spPr>
          <a:xfrm>
            <a:off x="4761036" y="584200"/>
            <a:ext cx="2731965" cy="356828"/>
          </a:xfrm>
          <a:prstGeom prst="rect">
            <a:avLst/>
          </a:prstGeom>
        </p:spPr>
      </p:pic>
      <p:pic>
        <p:nvPicPr>
          <p:cNvPr id="8" name="Picture 7">
            <a:extLst>
              <a:ext uri="{FF2B5EF4-FFF2-40B4-BE49-F238E27FC236}">
                <a16:creationId xmlns:a16="http://schemas.microsoft.com/office/drawing/2014/main" id="{EAF82C19-E4E5-D544-A3D1-931E0C490E08}"/>
              </a:ext>
            </a:extLst>
          </p:cNvPr>
          <p:cNvPicPr>
            <a:picLocks noChangeAspect="1"/>
          </p:cNvPicPr>
          <p:nvPr/>
        </p:nvPicPr>
        <p:blipFill>
          <a:blip r:embed="rId5"/>
          <a:stretch>
            <a:fillRect/>
          </a:stretch>
        </p:blipFill>
        <p:spPr>
          <a:xfrm>
            <a:off x="4415364" y="1080741"/>
            <a:ext cx="3225800" cy="1203566"/>
          </a:xfrm>
          <a:prstGeom prst="rect">
            <a:avLst/>
          </a:prstGeom>
        </p:spPr>
      </p:pic>
      <p:sp>
        <p:nvSpPr>
          <p:cNvPr id="11" name="TextBox 10">
            <a:extLst>
              <a:ext uri="{FF2B5EF4-FFF2-40B4-BE49-F238E27FC236}">
                <a16:creationId xmlns:a16="http://schemas.microsoft.com/office/drawing/2014/main" id="{DA889A85-DFFB-064B-82F3-C1FD4FB1644C}"/>
              </a:ext>
            </a:extLst>
          </p:cNvPr>
          <p:cNvSpPr txBox="1"/>
          <p:nvPr/>
        </p:nvSpPr>
        <p:spPr>
          <a:xfrm>
            <a:off x="7814734" y="942435"/>
            <a:ext cx="265853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Start with sodium acetate which is a strong electrolyte, the resulting acetate ion is a weak base </a:t>
            </a:r>
          </a:p>
        </p:txBody>
      </p:sp>
      <p:pic>
        <p:nvPicPr>
          <p:cNvPr id="2" name="Picture 1">
            <a:extLst>
              <a:ext uri="{FF2B5EF4-FFF2-40B4-BE49-F238E27FC236}">
                <a16:creationId xmlns:a16="http://schemas.microsoft.com/office/drawing/2014/main" id="{24DD588F-AC84-4542-A1EE-3CD14E1404C9}"/>
              </a:ext>
            </a:extLst>
          </p:cNvPr>
          <p:cNvPicPr>
            <a:picLocks noChangeAspect="1"/>
          </p:cNvPicPr>
          <p:nvPr/>
        </p:nvPicPr>
        <p:blipFill>
          <a:blip r:embed="rId6"/>
          <a:stretch>
            <a:fillRect/>
          </a:stretch>
        </p:blipFill>
        <p:spPr>
          <a:xfrm>
            <a:off x="3877734" y="2435604"/>
            <a:ext cx="5012267" cy="380241"/>
          </a:xfrm>
          <a:prstGeom prst="rect">
            <a:avLst/>
          </a:prstGeom>
        </p:spPr>
      </p:pic>
      <p:pic>
        <p:nvPicPr>
          <p:cNvPr id="4" name="Picture 3">
            <a:extLst>
              <a:ext uri="{FF2B5EF4-FFF2-40B4-BE49-F238E27FC236}">
                <a16:creationId xmlns:a16="http://schemas.microsoft.com/office/drawing/2014/main" id="{A2CC788D-FEA2-0F45-9619-6DFF2F8AFE4A}"/>
              </a:ext>
            </a:extLst>
          </p:cNvPr>
          <p:cNvPicPr>
            <a:picLocks noChangeAspect="1"/>
          </p:cNvPicPr>
          <p:nvPr/>
        </p:nvPicPr>
        <p:blipFill>
          <a:blip r:embed="rId7"/>
          <a:stretch>
            <a:fillRect/>
          </a:stretch>
        </p:blipFill>
        <p:spPr>
          <a:xfrm>
            <a:off x="1580318" y="2894454"/>
            <a:ext cx="2686883" cy="428460"/>
          </a:xfrm>
          <a:prstGeom prst="rect">
            <a:avLst/>
          </a:prstGeom>
        </p:spPr>
      </p:pic>
      <p:sp>
        <p:nvSpPr>
          <p:cNvPr id="9" name="TextBox 8">
            <a:extLst>
              <a:ext uri="{FF2B5EF4-FFF2-40B4-BE49-F238E27FC236}">
                <a16:creationId xmlns:a16="http://schemas.microsoft.com/office/drawing/2014/main" id="{E9CF1C0A-C30B-CB4D-8EB2-29AD8E85B351}"/>
              </a:ext>
            </a:extLst>
          </p:cNvPr>
          <p:cNvSpPr txBox="1"/>
          <p:nvPr/>
        </p:nvSpPr>
        <p:spPr>
          <a:xfrm>
            <a:off x="1936229" y="3684205"/>
            <a:ext cx="166390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Convert to an acid equation and work with weak acid</a:t>
            </a:r>
          </a:p>
        </p:txBody>
      </p:sp>
      <p:pic>
        <p:nvPicPr>
          <p:cNvPr id="12" name="Picture 11">
            <a:extLst>
              <a:ext uri="{FF2B5EF4-FFF2-40B4-BE49-F238E27FC236}">
                <a16:creationId xmlns:a16="http://schemas.microsoft.com/office/drawing/2014/main" id="{CB49E8C1-5EDE-8B48-B8D7-2292B3FF13CB}"/>
              </a:ext>
            </a:extLst>
          </p:cNvPr>
          <p:cNvPicPr>
            <a:picLocks noChangeAspect="1"/>
          </p:cNvPicPr>
          <p:nvPr/>
        </p:nvPicPr>
        <p:blipFill>
          <a:blip r:embed="rId8"/>
          <a:stretch>
            <a:fillRect/>
          </a:stretch>
        </p:blipFill>
        <p:spPr>
          <a:xfrm>
            <a:off x="1776411" y="5155955"/>
            <a:ext cx="3381374" cy="401420"/>
          </a:xfrm>
          <a:prstGeom prst="rect">
            <a:avLst/>
          </a:prstGeom>
        </p:spPr>
      </p:pic>
      <p:pic>
        <p:nvPicPr>
          <p:cNvPr id="13" name="Picture 12">
            <a:extLst>
              <a:ext uri="{FF2B5EF4-FFF2-40B4-BE49-F238E27FC236}">
                <a16:creationId xmlns:a16="http://schemas.microsoft.com/office/drawing/2014/main" id="{F2EC0436-3F01-744A-A03E-B6E44EAD8EA4}"/>
              </a:ext>
            </a:extLst>
          </p:cNvPr>
          <p:cNvPicPr>
            <a:picLocks noChangeAspect="1"/>
          </p:cNvPicPr>
          <p:nvPr/>
        </p:nvPicPr>
        <p:blipFill>
          <a:blip r:embed="rId9"/>
          <a:stretch>
            <a:fillRect/>
          </a:stretch>
        </p:blipFill>
        <p:spPr>
          <a:xfrm>
            <a:off x="1776411" y="5576497"/>
            <a:ext cx="3254374" cy="392769"/>
          </a:xfrm>
          <a:prstGeom prst="rect">
            <a:avLst/>
          </a:prstGeom>
        </p:spPr>
      </p:pic>
    </p:spTree>
    <p:extLst>
      <p:ext uri="{BB962C8B-B14F-4D97-AF65-F5344CB8AC3E}">
        <p14:creationId xmlns:p14="http://schemas.microsoft.com/office/powerpoint/2010/main" val="870832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53</a:t>
            </a:fld>
            <a:endParaRPr lang="en-US"/>
          </a:p>
        </p:txBody>
      </p:sp>
      <p:pic>
        <p:nvPicPr>
          <p:cNvPr id="2" name="Picture 1">
            <a:extLst>
              <a:ext uri="{FF2B5EF4-FFF2-40B4-BE49-F238E27FC236}">
                <a16:creationId xmlns:a16="http://schemas.microsoft.com/office/drawing/2014/main" id="{E28D5005-C18A-5342-95A2-E657A336604A}"/>
              </a:ext>
            </a:extLst>
          </p:cNvPr>
          <p:cNvPicPr>
            <a:picLocks noChangeAspect="1"/>
          </p:cNvPicPr>
          <p:nvPr/>
        </p:nvPicPr>
        <p:blipFill>
          <a:blip r:embed="rId2"/>
          <a:stretch>
            <a:fillRect/>
          </a:stretch>
        </p:blipFill>
        <p:spPr>
          <a:xfrm>
            <a:off x="2482850" y="3067050"/>
            <a:ext cx="7226300" cy="723900"/>
          </a:xfrm>
          <a:prstGeom prst="rect">
            <a:avLst/>
          </a:prstGeom>
        </p:spPr>
      </p:pic>
      <p:sp>
        <p:nvSpPr>
          <p:cNvPr id="4" name="TextBox 3">
            <a:extLst>
              <a:ext uri="{FF2B5EF4-FFF2-40B4-BE49-F238E27FC236}">
                <a16:creationId xmlns:a16="http://schemas.microsoft.com/office/drawing/2014/main" id="{C868C707-950B-8444-A3FF-E713E3740463}"/>
              </a:ext>
            </a:extLst>
          </p:cNvPr>
          <p:cNvSpPr txBox="1"/>
          <p:nvPr/>
        </p:nvSpPr>
        <p:spPr>
          <a:xfrm>
            <a:off x="4538133" y="1227666"/>
            <a:ext cx="28490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Acid or Base Added to water</a:t>
            </a:r>
          </a:p>
        </p:txBody>
      </p:sp>
    </p:spTree>
    <p:extLst>
      <p:ext uri="{BB962C8B-B14F-4D97-AF65-F5344CB8AC3E}">
        <p14:creationId xmlns:p14="http://schemas.microsoft.com/office/powerpoint/2010/main" val="1202947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54</a:t>
            </a:fld>
            <a:endParaRPr lang="en-US"/>
          </a:p>
        </p:txBody>
      </p:sp>
      <p:pic>
        <p:nvPicPr>
          <p:cNvPr id="2" name="Picture 1">
            <a:extLst>
              <a:ext uri="{FF2B5EF4-FFF2-40B4-BE49-F238E27FC236}">
                <a16:creationId xmlns:a16="http://schemas.microsoft.com/office/drawing/2014/main" id="{8CECCBD9-B04A-4542-9E82-821D69312F56}"/>
              </a:ext>
            </a:extLst>
          </p:cNvPr>
          <p:cNvPicPr>
            <a:picLocks noChangeAspect="1"/>
          </p:cNvPicPr>
          <p:nvPr/>
        </p:nvPicPr>
        <p:blipFill>
          <a:blip r:embed="rId2"/>
          <a:stretch>
            <a:fillRect/>
          </a:stretch>
        </p:blipFill>
        <p:spPr>
          <a:xfrm>
            <a:off x="4974166" y="328785"/>
            <a:ext cx="1968500" cy="1127414"/>
          </a:xfrm>
          <a:prstGeom prst="rect">
            <a:avLst/>
          </a:prstGeom>
        </p:spPr>
      </p:pic>
      <p:pic>
        <p:nvPicPr>
          <p:cNvPr id="4" name="Picture 3">
            <a:extLst>
              <a:ext uri="{FF2B5EF4-FFF2-40B4-BE49-F238E27FC236}">
                <a16:creationId xmlns:a16="http://schemas.microsoft.com/office/drawing/2014/main" id="{CB4598D4-911D-9C4E-B1C8-9A67BBA49D0F}"/>
              </a:ext>
            </a:extLst>
          </p:cNvPr>
          <p:cNvPicPr>
            <a:picLocks noChangeAspect="1"/>
          </p:cNvPicPr>
          <p:nvPr/>
        </p:nvPicPr>
        <p:blipFill>
          <a:blip r:embed="rId3"/>
          <a:stretch>
            <a:fillRect/>
          </a:stretch>
        </p:blipFill>
        <p:spPr>
          <a:xfrm>
            <a:off x="4019550" y="1634067"/>
            <a:ext cx="4057650" cy="200378"/>
          </a:xfrm>
          <a:prstGeom prst="rect">
            <a:avLst/>
          </a:prstGeom>
        </p:spPr>
      </p:pic>
      <p:pic>
        <p:nvPicPr>
          <p:cNvPr id="5" name="Picture 4">
            <a:extLst>
              <a:ext uri="{FF2B5EF4-FFF2-40B4-BE49-F238E27FC236}">
                <a16:creationId xmlns:a16="http://schemas.microsoft.com/office/drawing/2014/main" id="{CF0CE377-C299-E84C-B92A-13427D929091}"/>
              </a:ext>
            </a:extLst>
          </p:cNvPr>
          <p:cNvPicPr>
            <a:picLocks noChangeAspect="1"/>
          </p:cNvPicPr>
          <p:nvPr/>
        </p:nvPicPr>
        <p:blipFill>
          <a:blip r:embed="rId4"/>
          <a:stretch>
            <a:fillRect/>
          </a:stretch>
        </p:blipFill>
        <p:spPr>
          <a:xfrm>
            <a:off x="4019550" y="1909119"/>
            <a:ext cx="3995426" cy="232948"/>
          </a:xfrm>
          <a:prstGeom prst="rect">
            <a:avLst/>
          </a:prstGeom>
        </p:spPr>
      </p:pic>
      <p:pic>
        <p:nvPicPr>
          <p:cNvPr id="6" name="Picture 5">
            <a:extLst>
              <a:ext uri="{FF2B5EF4-FFF2-40B4-BE49-F238E27FC236}">
                <a16:creationId xmlns:a16="http://schemas.microsoft.com/office/drawing/2014/main" id="{6CFC048A-8A8A-DA4B-843B-01709F07642F}"/>
              </a:ext>
            </a:extLst>
          </p:cNvPr>
          <p:cNvPicPr>
            <a:picLocks noChangeAspect="1"/>
          </p:cNvPicPr>
          <p:nvPr/>
        </p:nvPicPr>
        <p:blipFill>
          <a:blip r:embed="rId5"/>
          <a:stretch>
            <a:fillRect/>
          </a:stretch>
        </p:blipFill>
        <p:spPr>
          <a:xfrm>
            <a:off x="4173009" y="2367215"/>
            <a:ext cx="3570817" cy="189004"/>
          </a:xfrm>
          <a:prstGeom prst="rect">
            <a:avLst/>
          </a:prstGeom>
        </p:spPr>
      </p:pic>
      <p:pic>
        <p:nvPicPr>
          <p:cNvPr id="7" name="Picture 6">
            <a:extLst>
              <a:ext uri="{FF2B5EF4-FFF2-40B4-BE49-F238E27FC236}">
                <a16:creationId xmlns:a16="http://schemas.microsoft.com/office/drawing/2014/main" id="{1E259D14-9AA6-6F47-8E5F-5686DB14D4C7}"/>
              </a:ext>
            </a:extLst>
          </p:cNvPr>
          <p:cNvPicPr>
            <a:picLocks noChangeAspect="1"/>
          </p:cNvPicPr>
          <p:nvPr/>
        </p:nvPicPr>
        <p:blipFill rotWithShape="1">
          <a:blip r:embed="rId6"/>
          <a:srcRect l="2686" t="-197" r="52963" b="23112"/>
          <a:stretch/>
        </p:blipFill>
        <p:spPr>
          <a:xfrm>
            <a:off x="1608667" y="55990"/>
            <a:ext cx="4055534" cy="298450"/>
          </a:xfrm>
          <a:prstGeom prst="rect">
            <a:avLst/>
          </a:prstGeom>
        </p:spPr>
      </p:pic>
      <p:pic>
        <p:nvPicPr>
          <p:cNvPr id="8" name="Picture 7">
            <a:extLst>
              <a:ext uri="{FF2B5EF4-FFF2-40B4-BE49-F238E27FC236}">
                <a16:creationId xmlns:a16="http://schemas.microsoft.com/office/drawing/2014/main" id="{139C8BCB-4A3E-9B4E-B7B6-08F94A9B2210}"/>
              </a:ext>
            </a:extLst>
          </p:cNvPr>
          <p:cNvPicPr>
            <a:picLocks noChangeAspect="1"/>
          </p:cNvPicPr>
          <p:nvPr/>
        </p:nvPicPr>
        <p:blipFill>
          <a:blip r:embed="rId7"/>
          <a:stretch>
            <a:fillRect/>
          </a:stretch>
        </p:blipFill>
        <p:spPr>
          <a:xfrm>
            <a:off x="2123016" y="2694067"/>
            <a:ext cx="7670800" cy="682057"/>
          </a:xfrm>
          <a:prstGeom prst="rect">
            <a:avLst/>
          </a:prstGeom>
        </p:spPr>
      </p:pic>
      <p:sp>
        <p:nvSpPr>
          <p:cNvPr id="9" name="TextBox 8">
            <a:extLst>
              <a:ext uri="{FF2B5EF4-FFF2-40B4-BE49-F238E27FC236}">
                <a16:creationId xmlns:a16="http://schemas.microsoft.com/office/drawing/2014/main" id="{9EC4C5EC-C119-AA48-B097-47B5C5085648}"/>
              </a:ext>
            </a:extLst>
          </p:cNvPr>
          <p:cNvSpPr txBox="1"/>
          <p:nvPr/>
        </p:nvSpPr>
        <p:spPr>
          <a:xfrm>
            <a:off x="5417980" y="1456200"/>
            <a:ext cx="492443"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Acid</a:t>
            </a:r>
          </a:p>
        </p:txBody>
      </p:sp>
      <p:sp>
        <p:nvSpPr>
          <p:cNvPr id="10" name="TextBox 9">
            <a:extLst>
              <a:ext uri="{FF2B5EF4-FFF2-40B4-BE49-F238E27FC236}">
                <a16:creationId xmlns:a16="http://schemas.microsoft.com/office/drawing/2014/main" id="{68880BA5-F429-D24D-9F8A-F8FE37380356}"/>
              </a:ext>
            </a:extLst>
          </p:cNvPr>
          <p:cNvSpPr txBox="1"/>
          <p:nvPr/>
        </p:nvSpPr>
        <p:spPr>
          <a:xfrm>
            <a:off x="4173009" y="1454461"/>
            <a:ext cx="492443"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Base</a:t>
            </a:r>
          </a:p>
        </p:txBody>
      </p:sp>
      <p:pic>
        <p:nvPicPr>
          <p:cNvPr id="12" name="Picture 11">
            <a:extLst>
              <a:ext uri="{FF2B5EF4-FFF2-40B4-BE49-F238E27FC236}">
                <a16:creationId xmlns:a16="http://schemas.microsoft.com/office/drawing/2014/main" id="{23FD507A-7A52-2249-A91C-B855F4807613}"/>
              </a:ext>
            </a:extLst>
          </p:cNvPr>
          <p:cNvPicPr>
            <a:picLocks noChangeAspect="1"/>
          </p:cNvPicPr>
          <p:nvPr/>
        </p:nvPicPr>
        <p:blipFill>
          <a:blip r:embed="rId8"/>
          <a:stretch>
            <a:fillRect/>
          </a:stretch>
        </p:blipFill>
        <p:spPr>
          <a:xfrm>
            <a:off x="4019550" y="2117964"/>
            <a:ext cx="1873250" cy="222809"/>
          </a:xfrm>
          <a:prstGeom prst="rect">
            <a:avLst/>
          </a:prstGeom>
        </p:spPr>
      </p:pic>
      <p:pic>
        <p:nvPicPr>
          <p:cNvPr id="13" name="Picture 12">
            <a:extLst>
              <a:ext uri="{FF2B5EF4-FFF2-40B4-BE49-F238E27FC236}">
                <a16:creationId xmlns:a16="http://schemas.microsoft.com/office/drawing/2014/main" id="{B9F33716-F341-A442-9974-ED3B65E4434A}"/>
              </a:ext>
            </a:extLst>
          </p:cNvPr>
          <p:cNvPicPr>
            <a:picLocks noChangeAspect="1"/>
          </p:cNvPicPr>
          <p:nvPr/>
        </p:nvPicPr>
        <p:blipFill>
          <a:blip r:embed="rId9"/>
          <a:stretch>
            <a:fillRect/>
          </a:stretch>
        </p:blipFill>
        <p:spPr>
          <a:xfrm>
            <a:off x="4173008" y="3741665"/>
            <a:ext cx="3484034" cy="282226"/>
          </a:xfrm>
          <a:prstGeom prst="rect">
            <a:avLst/>
          </a:prstGeom>
        </p:spPr>
      </p:pic>
      <p:sp>
        <p:nvSpPr>
          <p:cNvPr id="14" name="TextBox 13">
            <a:extLst>
              <a:ext uri="{FF2B5EF4-FFF2-40B4-BE49-F238E27FC236}">
                <a16:creationId xmlns:a16="http://schemas.microsoft.com/office/drawing/2014/main" id="{A1701021-5B1C-324E-B494-DE3D279A2BFC}"/>
              </a:ext>
            </a:extLst>
          </p:cNvPr>
          <p:cNvSpPr txBox="1"/>
          <p:nvPr/>
        </p:nvSpPr>
        <p:spPr>
          <a:xfrm>
            <a:off x="4173008" y="3330109"/>
            <a:ext cx="32303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Standard acid form of eqn. 18.38</a:t>
            </a:r>
          </a:p>
        </p:txBody>
      </p:sp>
      <p:sp>
        <p:nvSpPr>
          <p:cNvPr id="15" name="TextBox 14">
            <a:extLst>
              <a:ext uri="{FF2B5EF4-FFF2-40B4-BE49-F238E27FC236}">
                <a16:creationId xmlns:a16="http://schemas.microsoft.com/office/drawing/2014/main" id="{23150707-CE2F-7348-8B56-43F9F8CE60BE}"/>
              </a:ext>
            </a:extLst>
          </p:cNvPr>
          <p:cNvSpPr txBox="1"/>
          <p:nvPr/>
        </p:nvSpPr>
        <p:spPr>
          <a:xfrm>
            <a:off x="3028062" y="4099400"/>
            <a:ext cx="7233070"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298K, </a:t>
            </a:r>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a,B</a:t>
            </a:r>
            <a:r>
              <a:rPr lang="en-US" dirty="0">
                <a:latin typeface="Times New Roman" panose="02020603050405020304" pitchFamily="18" charset="0"/>
                <a:cs typeface="Times New Roman" panose="02020603050405020304" pitchFamily="18" charset="0"/>
              </a:rPr>
              <a:t> = 6.18 e-13 from eqn. 18.39</a:t>
            </a:r>
          </a:p>
          <a:p>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a,A</a:t>
            </a:r>
            <a:r>
              <a:rPr lang="en-US" dirty="0">
                <a:latin typeface="Times New Roman" panose="02020603050405020304" pitchFamily="18" charset="0"/>
                <a:cs typeface="Times New Roman" panose="02020603050405020304" pitchFamily="18" charset="0"/>
              </a:rPr>
              <a:t> = 1e-14/6.18e-13 = 0.0162 or </a:t>
            </a:r>
            <a:r>
              <a:rPr lang="en-US" dirty="0" err="1">
                <a:latin typeface="Times New Roman" panose="02020603050405020304" pitchFamily="18" charset="0"/>
                <a:cs typeface="Times New Roman" panose="02020603050405020304" pitchFamily="18" charset="0"/>
              </a:rPr>
              <a:t>p</a:t>
            </a:r>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a,A</a:t>
            </a:r>
            <a:r>
              <a:rPr lang="en-US" dirty="0">
                <a:latin typeface="Times New Roman" panose="02020603050405020304" pitchFamily="18" charset="0"/>
                <a:cs typeface="Times New Roman" panose="02020603050405020304" pitchFamily="18" charset="0"/>
              </a:rPr>
              <a:t> = 1.79</a:t>
            </a:r>
          </a:p>
          <a:p>
            <a:r>
              <a:rPr lang="en-US" dirty="0">
                <a:latin typeface="Times New Roman" panose="02020603050405020304" pitchFamily="18" charset="0"/>
                <a:cs typeface="Times New Roman" panose="02020603050405020304" pitchFamily="18" charset="0"/>
              </a:rPr>
              <a:t>Fluconazole is protonated below 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1.8 and neutral (undissociated) above</a:t>
            </a:r>
          </a:p>
        </p:txBody>
      </p:sp>
      <p:sp>
        <p:nvSpPr>
          <p:cNvPr id="16" name="TextBox 15">
            <a:extLst>
              <a:ext uri="{FF2B5EF4-FFF2-40B4-BE49-F238E27FC236}">
                <a16:creationId xmlns:a16="http://schemas.microsoft.com/office/drawing/2014/main" id="{35F6383D-323C-8F4B-B5DC-BD991B4692D5}"/>
              </a:ext>
            </a:extLst>
          </p:cNvPr>
          <p:cNvSpPr txBox="1"/>
          <p:nvPr/>
        </p:nvSpPr>
        <p:spPr>
          <a:xfrm>
            <a:off x="2123017" y="5022730"/>
            <a:ext cx="82747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7</a:t>
            </a:r>
          </a:p>
        </p:txBody>
      </p:sp>
      <p:pic>
        <p:nvPicPr>
          <p:cNvPr id="17" name="Picture 16">
            <a:extLst>
              <a:ext uri="{FF2B5EF4-FFF2-40B4-BE49-F238E27FC236}">
                <a16:creationId xmlns:a16="http://schemas.microsoft.com/office/drawing/2014/main" id="{6723C094-CAD1-E449-9DDC-9DA8A2D9C2B6}"/>
              </a:ext>
            </a:extLst>
          </p:cNvPr>
          <p:cNvPicPr>
            <a:picLocks noChangeAspect="1"/>
          </p:cNvPicPr>
          <p:nvPr/>
        </p:nvPicPr>
        <p:blipFill>
          <a:blip r:embed="rId10"/>
          <a:stretch>
            <a:fillRect/>
          </a:stretch>
        </p:blipFill>
        <p:spPr>
          <a:xfrm>
            <a:off x="3098800" y="5042372"/>
            <a:ext cx="3928050" cy="380317"/>
          </a:xfrm>
          <a:prstGeom prst="rect">
            <a:avLst/>
          </a:prstGeom>
        </p:spPr>
      </p:pic>
      <p:pic>
        <p:nvPicPr>
          <p:cNvPr id="18" name="Picture 17">
            <a:extLst>
              <a:ext uri="{FF2B5EF4-FFF2-40B4-BE49-F238E27FC236}">
                <a16:creationId xmlns:a16="http://schemas.microsoft.com/office/drawing/2014/main" id="{C5B6DDD5-ED17-7240-9DD8-E750A0427E97}"/>
              </a:ext>
            </a:extLst>
          </p:cNvPr>
          <p:cNvPicPr>
            <a:picLocks noChangeAspect="1"/>
          </p:cNvPicPr>
          <p:nvPr/>
        </p:nvPicPr>
        <p:blipFill>
          <a:blip r:embed="rId11"/>
          <a:stretch>
            <a:fillRect/>
          </a:stretch>
        </p:blipFill>
        <p:spPr>
          <a:xfrm>
            <a:off x="3098800" y="5508067"/>
            <a:ext cx="4819650" cy="207682"/>
          </a:xfrm>
          <a:prstGeom prst="rect">
            <a:avLst/>
          </a:prstGeom>
        </p:spPr>
      </p:pic>
      <p:sp>
        <p:nvSpPr>
          <p:cNvPr id="19" name="TextBox 18">
            <a:extLst>
              <a:ext uri="{FF2B5EF4-FFF2-40B4-BE49-F238E27FC236}">
                <a16:creationId xmlns:a16="http://schemas.microsoft.com/office/drawing/2014/main" id="{957E5669-A7A5-C54D-A2BA-1A5A9675FBDE}"/>
              </a:ext>
            </a:extLst>
          </p:cNvPr>
          <p:cNvSpPr txBox="1"/>
          <p:nvPr/>
        </p:nvSpPr>
        <p:spPr>
          <a:xfrm>
            <a:off x="3050213" y="5674956"/>
            <a:ext cx="23070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None is dissociated so:</a:t>
            </a:r>
          </a:p>
        </p:txBody>
      </p:sp>
      <p:pic>
        <p:nvPicPr>
          <p:cNvPr id="20" name="Picture 19">
            <a:extLst>
              <a:ext uri="{FF2B5EF4-FFF2-40B4-BE49-F238E27FC236}">
                <a16:creationId xmlns:a16="http://schemas.microsoft.com/office/drawing/2014/main" id="{9ABC2BE2-D1D1-6E48-B97D-D845252856D1}"/>
              </a:ext>
            </a:extLst>
          </p:cNvPr>
          <p:cNvPicPr>
            <a:picLocks noChangeAspect="1"/>
          </p:cNvPicPr>
          <p:nvPr/>
        </p:nvPicPr>
        <p:blipFill>
          <a:blip r:embed="rId12"/>
          <a:stretch>
            <a:fillRect/>
          </a:stretch>
        </p:blipFill>
        <p:spPr>
          <a:xfrm>
            <a:off x="3098800" y="5996181"/>
            <a:ext cx="5811972" cy="229852"/>
          </a:xfrm>
          <a:prstGeom prst="rect">
            <a:avLst/>
          </a:prstGeom>
        </p:spPr>
      </p:pic>
    </p:spTree>
    <p:extLst>
      <p:ext uri="{BB962C8B-B14F-4D97-AF65-F5344CB8AC3E}">
        <p14:creationId xmlns:p14="http://schemas.microsoft.com/office/powerpoint/2010/main" val="1956541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a:xfrm>
            <a:off x="8127532" y="6403590"/>
            <a:ext cx="2133600" cy="365125"/>
          </a:xfrm>
        </p:spPr>
        <p:txBody>
          <a:bodyPr/>
          <a:lstStyle/>
          <a:p>
            <a:fld id="{67AA197A-76A9-1C44-AFF7-1170AC92155D}" type="slidenum">
              <a:rPr lang="en-US" smtClean="0"/>
              <a:t>55</a:t>
            </a:fld>
            <a:endParaRPr lang="en-US"/>
          </a:p>
        </p:txBody>
      </p:sp>
      <p:pic>
        <p:nvPicPr>
          <p:cNvPr id="2" name="Picture 1">
            <a:extLst>
              <a:ext uri="{FF2B5EF4-FFF2-40B4-BE49-F238E27FC236}">
                <a16:creationId xmlns:a16="http://schemas.microsoft.com/office/drawing/2014/main" id="{8CECCBD9-B04A-4542-9E82-821D69312F56}"/>
              </a:ext>
            </a:extLst>
          </p:cNvPr>
          <p:cNvPicPr>
            <a:picLocks noChangeAspect="1"/>
          </p:cNvPicPr>
          <p:nvPr/>
        </p:nvPicPr>
        <p:blipFill>
          <a:blip r:embed="rId2"/>
          <a:stretch>
            <a:fillRect/>
          </a:stretch>
        </p:blipFill>
        <p:spPr>
          <a:xfrm>
            <a:off x="4974166" y="328785"/>
            <a:ext cx="1968500" cy="1127414"/>
          </a:xfrm>
          <a:prstGeom prst="rect">
            <a:avLst/>
          </a:prstGeom>
        </p:spPr>
      </p:pic>
      <p:pic>
        <p:nvPicPr>
          <p:cNvPr id="4" name="Picture 3">
            <a:extLst>
              <a:ext uri="{FF2B5EF4-FFF2-40B4-BE49-F238E27FC236}">
                <a16:creationId xmlns:a16="http://schemas.microsoft.com/office/drawing/2014/main" id="{CB4598D4-911D-9C4E-B1C8-9A67BBA49D0F}"/>
              </a:ext>
            </a:extLst>
          </p:cNvPr>
          <p:cNvPicPr>
            <a:picLocks noChangeAspect="1"/>
          </p:cNvPicPr>
          <p:nvPr/>
        </p:nvPicPr>
        <p:blipFill>
          <a:blip r:embed="rId3"/>
          <a:stretch>
            <a:fillRect/>
          </a:stretch>
        </p:blipFill>
        <p:spPr>
          <a:xfrm>
            <a:off x="4019550" y="1634067"/>
            <a:ext cx="4057650" cy="200378"/>
          </a:xfrm>
          <a:prstGeom prst="rect">
            <a:avLst/>
          </a:prstGeom>
        </p:spPr>
      </p:pic>
      <p:pic>
        <p:nvPicPr>
          <p:cNvPr id="5" name="Picture 4">
            <a:extLst>
              <a:ext uri="{FF2B5EF4-FFF2-40B4-BE49-F238E27FC236}">
                <a16:creationId xmlns:a16="http://schemas.microsoft.com/office/drawing/2014/main" id="{CF0CE377-C299-E84C-B92A-13427D929091}"/>
              </a:ext>
            </a:extLst>
          </p:cNvPr>
          <p:cNvPicPr>
            <a:picLocks noChangeAspect="1"/>
          </p:cNvPicPr>
          <p:nvPr/>
        </p:nvPicPr>
        <p:blipFill>
          <a:blip r:embed="rId4"/>
          <a:stretch>
            <a:fillRect/>
          </a:stretch>
        </p:blipFill>
        <p:spPr>
          <a:xfrm>
            <a:off x="4019550" y="1909119"/>
            <a:ext cx="3995426" cy="232948"/>
          </a:xfrm>
          <a:prstGeom prst="rect">
            <a:avLst/>
          </a:prstGeom>
        </p:spPr>
      </p:pic>
      <p:pic>
        <p:nvPicPr>
          <p:cNvPr id="6" name="Picture 5">
            <a:extLst>
              <a:ext uri="{FF2B5EF4-FFF2-40B4-BE49-F238E27FC236}">
                <a16:creationId xmlns:a16="http://schemas.microsoft.com/office/drawing/2014/main" id="{6CFC048A-8A8A-DA4B-843B-01709F07642F}"/>
              </a:ext>
            </a:extLst>
          </p:cNvPr>
          <p:cNvPicPr>
            <a:picLocks noChangeAspect="1"/>
          </p:cNvPicPr>
          <p:nvPr/>
        </p:nvPicPr>
        <p:blipFill>
          <a:blip r:embed="rId5"/>
          <a:stretch>
            <a:fillRect/>
          </a:stretch>
        </p:blipFill>
        <p:spPr>
          <a:xfrm>
            <a:off x="4173009" y="2367215"/>
            <a:ext cx="3570817" cy="189004"/>
          </a:xfrm>
          <a:prstGeom prst="rect">
            <a:avLst/>
          </a:prstGeom>
        </p:spPr>
      </p:pic>
      <p:pic>
        <p:nvPicPr>
          <p:cNvPr id="7" name="Picture 6">
            <a:extLst>
              <a:ext uri="{FF2B5EF4-FFF2-40B4-BE49-F238E27FC236}">
                <a16:creationId xmlns:a16="http://schemas.microsoft.com/office/drawing/2014/main" id="{1E259D14-9AA6-6F47-8E5F-5686DB14D4C7}"/>
              </a:ext>
            </a:extLst>
          </p:cNvPr>
          <p:cNvPicPr>
            <a:picLocks noChangeAspect="1"/>
          </p:cNvPicPr>
          <p:nvPr/>
        </p:nvPicPr>
        <p:blipFill rotWithShape="1">
          <a:blip r:embed="rId6"/>
          <a:srcRect l="2686" t="-197" r="52963" b="23112"/>
          <a:stretch/>
        </p:blipFill>
        <p:spPr>
          <a:xfrm>
            <a:off x="1608667" y="55990"/>
            <a:ext cx="4055534" cy="298450"/>
          </a:xfrm>
          <a:prstGeom prst="rect">
            <a:avLst/>
          </a:prstGeom>
        </p:spPr>
      </p:pic>
      <p:pic>
        <p:nvPicPr>
          <p:cNvPr id="8" name="Picture 7">
            <a:extLst>
              <a:ext uri="{FF2B5EF4-FFF2-40B4-BE49-F238E27FC236}">
                <a16:creationId xmlns:a16="http://schemas.microsoft.com/office/drawing/2014/main" id="{139C8BCB-4A3E-9B4E-B7B6-08F94A9B2210}"/>
              </a:ext>
            </a:extLst>
          </p:cNvPr>
          <p:cNvPicPr>
            <a:picLocks noChangeAspect="1"/>
          </p:cNvPicPr>
          <p:nvPr/>
        </p:nvPicPr>
        <p:blipFill>
          <a:blip r:embed="rId7"/>
          <a:stretch>
            <a:fillRect/>
          </a:stretch>
        </p:blipFill>
        <p:spPr>
          <a:xfrm>
            <a:off x="2123016" y="2694067"/>
            <a:ext cx="7670800" cy="682057"/>
          </a:xfrm>
          <a:prstGeom prst="rect">
            <a:avLst/>
          </a:prstGeom>
        </p:spPr>
      </p:pic>
      <p:sp>
        <p:nvSpPr>
          <p:cNvPr id="9" name="TextBox 8">
            <a:extLst>
              <a:ext uri="{FF2B5EF4-FFF2-40B4-BE49-F238E27FC236}">
                <a16:creationId xmlns:a16="http://schemas.microsoft.com/office/drawing/2014/main" id="{9EC4C5EC-C119-AA48-B097-47B5C5085648}"/>
              </a:ext>
            </a:extLst>
          </p:cNvPr>
          <p:cNvSpPr txBox="1"/>
          <p:nvPr/>
        </p:nvSpPr>
        <p:spPr>
          <a:xfrm>
            <a:off x="5417980" y="1456200"/>
            <a:ext cx="492443"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Acid</a:t>
            </a:r>
          </a:p>
        </p:txBody>
      </p:sp>
      <p:sp>
        <p:nvSpPr>
          <p:cNvPr id="10" name="TextBox 9">
            <a:extLst>
              <a:ext uri="{FF2B5EF4-FFF2-40B4-BE49-F238E27FC236}">
                <a16:creationId xmlns:a16="http://schemas.microsoft.com/office/drawing/2014/main" id="{68880BA5-F429-D24D-9F8A-F8FE37380356}"/>
              </a:ext>
            </a:extLst>
          </p:cNvPr>
          <p:cNvSpPr txBox="1"/>
          <p:nvPr/>
        </p:nvSpPr>
        <p:spPr>
          <a:xfrm>
            <a:off x="4173009" y="1454461"/>
            <a:ext cx="492443"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Base</a:t>
            </a:r>
          </a:p>
        </p:txBody>
      </p:sp>
      <p:pic>
        <p:nvPicPr>
          <p:cNvPr id="12" name="Picture 11">
            <a:extLst>
              <a:ext uri="{FF2B5EF4-FFF2-40B4-BE49-F238E27FC236}">
                <a16:creationId xmlns:a16="http://schemas.microsoft.com/office/drawing/2014/main" id="{23FD507A-7A52-2249-A91C-B855F4807613}"/>
              </a:ext>
            </a:extLst>
          </p:cNvPr>
          <p:cNvPicPr>
            <a:picLocks noChangeAspect="1"/>
          </p:cNvPicPr>
          <p:nvPr/>
        </p:nvPicPr>
        <p:blipFill>
          <a:blip r:embed="rId8"/>
          <a:stretch>
            <a:fillRect/>
          </a:stretch>
        </p:blipFill>
        <p:spPr>
          <a:xfrm>
            <a:off x="4019550" y="2117964"/>
            <a:ext cx="1873250" cy="222809"/>
          </a:xfrm>
          <a:prstGeom prst="rect">
            <a:avLst/>
          </a:prstGeom>
        </p:spPr>
      </p:pic>
      <p:pic>
        <p:nvPicPr>
          <p:cNvPr id="13" name="Picture 12">
            <a:extLst>
              <a:ext uri="{FF2B5EF4-FFF2-40B4-BE49-F238E27FC236}">
                <a16:creationId xmlns:a16="http://schemas.microsoft.com/office/drawing/2014/main" id="{B9F33716-F341-A442-9974-ED3B65E4434A}"/>
              </a:ext>
            </a:extLst>
          </p:cNvPr>
          <p:cNvPicPr>
            <a:picLocks noChangeAspect="1"/>
          </p:cNvPicPr>
          <p:nvPr/>
        </p:nvPicPr>
        <p:blipFill>
          <a:blip r:embed="rId9"/>
          <a:stretch>
            <a:fillRect/>
          </a:stretch>
        </p:blipFill>
        <p:spPr>
          <a:xfrm>
            <a:off x="4173008" y="3741665"/>
            <a:ext cx="3484034" cy="282226"/>
          </a:xfrm>
          <a:prstGeom prst="rect">
            <a:avLst/>
          </a:prstGeom>
        </p:spPr>
      </p:pic>
      <p:sp>
        <p:nvSpPr>
          <p:cNvPr id="14" name="TextBox 13">
            <a:extLst>
              <a:ext uri="{FF2B5EF4-FFF2-40B4-BE49-F238E27FC236}">
                <a16:creationId xmlns:a16="http://schemas.microsoft.com/office/drawing/2014/main" id="{A1701021-5B1C-324E-B494-DE3D279A2BFC}"/>
              </a:ext>
            </a:extLst>
          </p:cNvPr>
          <p:cNvSpPr txBox="1"/>
          <p:nvPr/>
        </p:nvSpPr>
        <p:spPr>
          <a:xfrm>
            <a:off x="4173008" y="3330109"/>
            <a:ext cx="32303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Standard acid form of eqn. 18.39</a:t>
            </a:r>
          </a:p>
        </p:txBody>
      </p:sp>
      <p:sp>
        <p:nvSpPr>
          <p:cNvPr id="15" name="TextBox 14">
            <a:extLst>
              <a:ext uri="{FF2B5EF4-FFF2-40B4-BE49-F238E27FC236}">
                <a16:creationId xmlns:a16="http://schemas.microsoft.com/office/drawing/2014/main" id="{23150707-CE2F-7348-8B56-43F9F8CE60BE}"/>
              </a:ext>
            </a:extLst>
          </p:cNvPr>
          <p:cNvSpPr txBox="1"/>
          <p:nvPr/>
        </p:nvSpPr>
        <p:spPr>
          <a:xfrm>
            <a:off x="3028062" y="4099400"/>
            <a:ext cx="7233070"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298K, </a:t>
            </a:r>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a,B</a:t>
            </a:r>
            <a:r>
              <a:rPr lang="en-US" dirty="0">
                <a:latin typeface="Times New Roman" panose="02020603050405020304" pitchFamily="18" charset="0"/>
                <a:cs typeface="Times New Roman" panose="02020603050405020304" pitchFamily="18" charset="0"/>
              </a:rPr>
              <a:t> = 6.18 e-13 from eqn. 18.39</a:t>
            </a:r>
          </a:p>
          <a:p>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a,A</a:t>
            </a:r>
            <a:r>
              <a:rPr lang="en-US" dirty="0">
                <a:latin typeface="Times New Roman" panose="02020603050405020304" pitchFamily="18" charset="0"/>
                <a:cs typeface="Times New Roman" panose="02020603050405020304" pitchFamily="18" charset="0"/>
              </a:rPr>
              <a:t> = 1e-14/6.18 e-13 = 0.0162 or </a:t>
            </a:r>
            <a:r>
              <a:rPr lang="en-US" dirty="0" err="1">
                <a:latin typeface="Times New Roman" panose="02020603050405020304" pitchFamily="18" charset="0"/>
                <a:cs typeface="Times New Roman" panose="02020603050405020304" pitchFamily="18" charset="0"/>
              </a:rPr>
              <a:t>p</a:t>
            </a:r>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a,A</a:t>
            </a:r>
            <a:r>
              <a:rPr lang="en-US" dirty="0">
                <a:latin typeface="Times New Roman" panose="02020603050405020304" pitchFamily="18" charset="0"/>
                <a:cs typeface="Times New Roman" panose="02020603050405020304" pitchFamily="18" charset="0"/>
              </a:rPr>
              <a:t> = 1.79</a:t>
            </a:r>
          </a:p>
          <a:p>
            <a:r>
              <a:rPr lang="en-US" dirty="0">
                <a:latin typeface="Times New Roman" panose="02020603050405020304" pitchFamily="18" charset="0"/>
                <a:cs typeface="Times New Roman" panose="02020603050405020304" pitchFamily="18" charset="0"/>
              </a:rPr>
              <a:t>Fluconazole is protonated below 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1.8 and neutral (undissociated) above</a:t>
            </a:r>
          </a:p>
        </p:txBody>
      </p:sp>
      <p:sp>
        <p:nvSpPr>
          <p:cNvPr id="16" name="TextBox 15">
            <a:extLst>
              <a:ext uri="{FF2B5EF4-FFF2-40B4-BE49-F238E27FC236}">
                <a16:creationId xmlns:a16="http://schemas.microsoft.com/office/drawing/2014/main" id="{35F6383D-323C-8F4B-B5DC-BD991B4692D5}"/>
              </a:ext>
            </a:extLst>
          </p:cNvPr>
          <p:cNvSpPr txBox="1"/>
          <p:nvPr/>
        </p:nvSpPr>
        <p:spPr>
          <a:xfrm>
            <a:off x="2123017" y="5022730"/>
            <a:ext cx="10005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1.5</a:t>
            </a:r>
          </a:p>
        </p:txBody>
      </p:sp>
      <p:pic>
        <p:nvPicPr>
          <p:cNvPr id="17" name="Picture 16">
            <a:extLst>
              <a:ext uri="{FF2B5EF4-FFF2-40B4-BE49-F238E27FC236}">
                <a16:creationId xmlns:a16="http://schemas.microsoft.com/office/drawing/2014/main" id="{6723C094-CAD1-E449-9DDC-9DA8A2D9C2B6}"/>
              </a:ext>
            </a:extLst>
          </p:cNvPr>
          <p:cNvPicPr>
            <a:picLocks noChangeAspect="1"/>
          </p:cNvPicPr>
          <p:nvPr/>
        </p:nvPicPr>
        <p:blipFill>
          <a:blip r:embed="rId10"/>
          <a:stretch>
            <a:fillRect/>
          </a:stretch>
        </p:blipFill>
        <p:spPr>
          <a:xfrm>
            <a:off x="3098800" y="5042372"/>
            <a:ext cx="3928050" cy="380317"/>
          </a:xfrm>
          <a:prstGeom prst="rect">
            <a:avLst/>
          </a:prstGeom>
        </p:spPr>
      </p:pic>
      <p:sp>
        <p:nvSpPr>
          <p:cNvPr id="19" name="TextBox 18">
            <a:extLst>
              <a:ext uri="{FF2B5EF4-FFF2-40B4-BE49-F238E27FC236}">
                <a16:creationId xmlns:a16="http://schemas.microsoft.com/office/drawing/2014/main" id="{957E5669-A7A5-C54D-A2BA-1A5A9675FBDE}"/>
              </a:ext>
            </a:extLst>
          </p:cNvPr>
          <p:cNvSpPr txBox="1"/>
          <p:nvPr/>
        </p:nvSpPr>
        <p:spPr>
          <a:xfrm>
            <a:off x="3050213" y="5674956"/>
            <a:ext cx="25378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About half is dissociated:</a:t>
            </a:r>
          </a:p>
        </p:txBody>
      </p:sp>
      <p:grpSp>
        <p:nvGrpSpPr>
          <p:cNvPr id="21" name="Group 20">
            <a:extLst>
              <a:ext uri="{FF2B5EF4-FFF2-40B4-BE49-F238E27FC236}">
                <a16:creationId xmlns:a16="http://schemas.microsoft.com/office/drawing/2014/main" id="{877F3947-97C7-2841-B252-F53E1635D7BC}"/>
              </a:ext>
            </a:extLst>
          </p:cNvPr>
          <p:cNvGrpSpPr/>
          <p:nvPr/>
        </p:nvGrpSpPr>
        <p:grpSpPr>
          <a:xfrm>
            <a:off x="3098800" y="5508067"/>
            <a:ext cx="4614332" cy="205220"/>
            <a:chOff x="1574800" y="5508067"/>
            <a:chExt cx="4614332" cy="205220"/>
          </a:xfrm>
        </p:grpSpPr>
        <p:pic>
          <p:nvPicPr>
            <p:cNvPr id="18" name="Picture 17">
              <a:extLst>
                <a:ext uri="{FF2B5EF4-FFF2-40B4-BE49-F238E27FC236}">
                  <a16:creationId xmlns:a16="http://schemas.microsoft.com/office/drawing/2014/main" id="{C5B6DDD5-ED17-7240-9DD8-E750A0427E97}"/>
                </a:ext>
              </a:extLst>
            </p:cNvPr>
            <p:cNvPicPr>
              <a:picLocks noChangeAspect="1"/>
            </p:cNvPicPr>
            <p:nvPr/>
          </p:nvPicPr>
          <p:blipFill rotWithShape="1">
            <a:blip r:embed="rId11"/>
            <a:srcRect r="55731" b="1186"/>
            <a:stretch/>
          </p:blipFill>
          <p:spPr>
            <a:xfrm>
              <a:off x="1574800" y="5508067"/>
              <a:ext cx="2133600" cy="205220"/>
            </a:xfrm>
            <a:prstGeom prst="rect">
              <a:avLst/>
            </a:prstGeom>
          </p:spPr>
        </p:pic>
        <p:pic>
          <p:nvPicPr>
            <p:cNvPr id="11" name="Picture 10">
              <a:extLst>
                <a:ext uri="{FF2B5EF4-FFF2-40B4-BE49-F238E27FC236}">
                  <a16:creationId xmlns:a16="http://schemas.microsoft.com/office/drawing/2014/main" id="{844C52AE-161A-C94A-9070-3C934BBD7688}"/>
                </a:ext>
              </a:extLst>
            </p:cNvPr>
            <p:cNvPicPr>
              <a:picLocks noChangeAspect="1"/>
            </p:cNvPicPr>
            <p:nvPr/>
          </p:nvPicPr>
          <p:blipFill>
            <a:blip r:embed="rId12"/>
            <a:stretch>
              <a:fillRect/>
            </a:stretch>
          </p:blipFill>
          <p:spPr>
            <a:xfrm>
              <a:off x="3726701" y="5517907"/>
              <a:ext cx="2462431" cy="171355"/>
            </a:xfrm>
            <a:prstGeom prst="rect">
              <a:avLst/>
            </a:prstGeom>
          </p:spPr>
        </p:pic>
      </p:grpSp>
      <p:grpSp>
        <p:nvGrpSpPr>
          <p:cNvPr id="23" name="Group 22">
            <a:extLst>
              <a:ext uri="{FF2B5EF4-FFF2-40B4-BE49-F238E27FC236}">
                <a16:creationId xmlns:a16="http://schemas.microsoft.com/office/drawing/2014/main" id="{5C852B00-0AC6-1349-8832-583C5478D3A6}"/>
              </a:ext>
            </a:extLst>
          </p:cNvPr>
          <p:cNvGrpSpPr/>
          <p:nvPr/>
        </p:nvGrpSpPr>
        <p:grpSpPr>
          <a:xfrm>
            <a:off x="3098801" y="5996181"/>
            <a:ext cx="2704201" cy="214996"/>
            <a:chOff x="1574800" y="5996181"/>
            <a:chExt cx="2704201" cy="214996"/>
          </a:xfrm>
        </p:grpSpPr>
        <p:pic>
          <p:nvPicPr>
            <p:cNvPr id="20" name="Picture 19">
              <a:extLst>
                <a:ext uri="{FF2B5EF4-FFF2-40B4-BE49-F238E27FC236}">
                  <a16:creationId xmlns:a16="http://schemas.microsoft.com/office/drawing/2014/main" id="{9ABC2BE2-D1D1-6E48-B97D-D845252856D1}"/>
                </a:ext>
              </a:extLst>
            </p:cNvPr>
            <p:cNvPicPr>
              <a:picLocks noChangeAspect="1"/>
            </p:cNvPicPr>
            <p:nvPr/>
          </p:nvPicPr>
          <p:blipFill rotWithShape="1">
            <a:blip r:embed="rId13"/>
            <a:srcRect r="79460" b="6463"/>
            <a:stretch/>
          </p:blipFill>
          <p:spPr>
            <a:xfrm>
              <a:off x="1574800" y="5996181"/>
              <a:ext cx="1193800" cy="214996"/>
            </a:xfrm>
            <a:prstGeom prst="rect">
              <a:avLst/>
            </a:prstGeom>
          </p:spPr>
        </p:pic>
        <p:pic>
          <p:nvPicPr>
            <p:cNvPr id="22" name="Picture 21">
              <a:extLst>
                <a:ext uri="{FF2B5EF4-FFF2-40B4-BE49-F238E27FC236}">
                  <a16:creationId xmlns:a16="http://schemas.microsoft.com/office/drawing/2014/main" id="{DA9ABEF2-8D21-2146-BF00-2B28453F51A2}"/>
                </a:ext>
              </a:extLst>
            </p:cNvPr>
            <p:cNvPicPr>
              <a:picLocks noChangeAspect="1"/>
            </p:cNvPicPr>
            <p:nvPr/>
          </p:nvPicPr>
          <p:blipFill>
            <a:blip r:embed="rId14"/>
            <a:stretch>
              <a:fillRect/>
            </a:stretch>
          </p:blipFill>
          <p:spPr>
            <a:xfrm>
              <a:off x="2793188" y="6011400"/>
              <a:ext cx="1485813" cy="191718"/>
            </a:xfrm>
            <a:prstGeom prst="rect">
              <a:avLst/>
            </a:prstGeom>
          </p:spPr>
        </p:pic>
      </p:grpSp>
      <p:pic>
        <p:nvPicPr>
          <p:cNvPr id="24" name="Picture 23">
            <a:extLst>
              <a:ext uri="{FF2B5EF4-FFF2-40B4-BE49-F238E27FC236}">
                <a16:creationId xmlns:a16="http://schemas.microsoft.com/office/drawing/2014/main" id="{074D3645-4DFD-4D4B-A715-D2A877ED9518}"/>
              </a:ext>
            </a:extLst>
          </p:cNvPr>
          <p:cNvPicPr>
            <a:picLocks noChangeAspect="1"/>
          </p:cNvPicPr>
          <p:nvPr/>
        </p:nvPicPr>
        <p:blipFill>
          <a:blip r:embed="rId15"/>
          <a:stretch>
            <a:fillRect/>
          </a:stretch>
        </p:blipFill>
        <p:spPr>
          <a:xfrm>
            <a:off x="6048376" y="5996182"/>
            <a:ext cx="2781441" cy="234945"/>
          </a:xfrm>
          <a:prstGeom prst="rect">
            <a:avLst/>
          </a:prstGeom>
        </p:spPr>
      </p:pic>
    </p:spTree>
    <p:extLst>
      <p:ext uri="{BB962C8B-B14F-4D97-AF65-F5344CB8AC3E}">
        <p14:creationId xmlns:p14="http://schemas.microsoft.com/office/powerpoint/2010/main" val="3629678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56</a:t>
            </a:fld>
            <a:endParaRPr lang="en-US"/>
          </a:p>
        </p:txBody>
      </p:sp>
      <p:sp>
        <p:nvSpPr>
          <p:cNvPr id="2" name="TextBox 1">
            <a:extLst>
              <a:ext uri="{FF2B5EF4-FFF2-40B4-BE49-F238E27FC236}">
                <a16:creationId xmlns:a16="http://schemas.microsoft.com/office/drawing/2014/main" id="{B3C2C12E-74B3-4047-BC30-E33AAB0ADA6B}"/>
              </a:ext>
            </a:extLst>
          </p:cNvPr>
          <p:cNvSpPr txBox="1"/>
          <p:nvPr/>
        </p:nvSpPr>
        <p:spPr>
          <a:xfrm>
            <a:off x="3793067" y="267040"/>
            <a:ext cx="4769254"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Sillén</a:t>
            </a:r>
            <a:r>
              <a:rPr lang="en-US" dirty="0">
                <a:latin typeface="Times New Roman" panose="02020603050405020304" pitchFamily="18" charset="0"/>
                <a:cs typeface="Times New Roman" panose="02020603050405020304" pitchFamily="18" charset="0"/>
              </a:rPr>
              <a:t> Diagram or Bjerrum Plot or </a:t>
            </a:r>
            <a:r>
              <a:rPr lang="en-US" dirty="0" err="1">
                <a:latin typeface="Times New Roman" panose="02020603050405020304" pitchFamily="18" charset="0"/>
                <a:cs typeface="Times New Roman" panose="02020603050405020304" pitchFamily="18" charset="0"/>
              </a:rPr>
              <a:t>Hägg</a:t>
            </a:r>
            <a:r>
              <a:rPr lang="en-US" dirty="0">
                <a:latin typeface="Times New Roman" panose="02020603050405020304" pitchFamily="18" charset="0"/>
                <a:cs typeface="Times New Roman" panose="02020603050405020304" pitchFamily="18" charset="0"/>
              </a:rPr>
              <a:t> Diagram</a:t>
            </a:r>
          </a:p>
        </p:txBody>
      </p:sp>
      <p:pic>
        <p:nvPicPr>
          <p:cNvPr id="4" name="Picture 3">
            <a:extLst>
              <a:ext uri="{FF2B5EF4-FFF2-40B4-BE49-F238E27FC236}">
                <a16:creationId xmlns:a16="http://schemas.microsoft.com/office/drawing/2014/main" id="{6A3D018B-053A-F248-8F9C-C39A7447751C}"/>
              </a:ext>
            </a:extLst>
          </p:cNvPr>
          <p:cNvPicPr>
            <a:picLocks noChangeAspect="1"/>
          </p:cNvPicPr>
          <p:nvPr/>
        </p:nvPicPr>
        <p:blipFill>
          <a:blip r:embed="rId2"/>
          <a:stretch>
            <a:fillRect/>
          </a:stretch>
        </p:blipFill>
        <p:spPr>
          <a:xfrm>
            <a:off x="1524000" y="1024735"/>
            <a:ext cx="9144000" cy="5327904"/>
          </a:xfrm>
          <a:prstGeom prst="rect">
            <a:avLst/>
          </a:prstGeom>
        </p:spPr>
      </p:pic>
      <p:pic>
        <p:nvPicPr>
          <p:cNvPr id="6" name="Picture 5">
            <a:extLst>
              <a:ext uri="{FF2B5EF4-FFF2-40B4-BE49-F238E27FC236}">
                <a16:creationId xmlns:a16="http://schemas.microsoft.com/office/drawing/2014/main" id="{632D8998-4261-7A40-88C3-1806DC9E91D5}"/>
              </a:ext>
            </a:extLst>
          </p:cNvPr>
          <p:cNvPicPr>
            <a:picLocks noChangeAspect="1"/>
          </p:cNvPicPr>
          <p:nvPr/>
        </p:nvPicPr>
        <p:blipFill>
          <a:blip r:embed="rId3"/>
          <a:stretch>
            <a:fillRect/>
          </a:stretch>
        </p:blipFill>
        <p:spPr>
          <a:xfrm>
            <a:off x="1789556" y="685017"/>
            <a:ext cx="3279893" cy="302683"/>
          </a:xfrm>
          <a:prstGeom prst="rect">
            <a:avLst/>
          </a:prstGeom>
        </p:spPr>
      </p:pic>
      <p:sp>
        <p:nvSpPr>
          <p:cNvPr id="7" name="TextBox 6">
            <a:extLst>
              <a:ext uri="{FF2B5EF4-FFF2-40B4-BE49-F238E27FC236}">
                <a16:creationId xmlns:a16="http://schemas.microsoft.com/office/drawing/2014/main" id="{2CAC06D7-17F7-B344-8471-8EF4FA1FA494}"/>
              </a:ext>
            </a:extLst>
          </p:cNvPr>
          <p:cNvSpPr txBox="1"/>
          <p:nvPr/>
        </p:nvSpPr>
        <p:spPr>
          <a:xfrm>
            <a:off x="5953595" y="651692"/>
            <a:ext cx="121860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4.76 = </a:t>
            </a:r>
            <a:r>
              <a:rPr lang="en-US" dirty="0" err="1">
                <a:latin typeface="Times New Roman" panose="02020603050405020304" pitchFamily="18" charset="0"/>
                <a:cs typeface="Times New Roman" panose="02020603050405020304" pitchFamily="18" charset="0"/>
              </a:rPr>
              <a:t>pKa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651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57</a:t>
            </a:fld>
            <a:endParaRPr lang="en-US"/>
          </a:p>
        </p:txBody>
      </p:sp>
      <p:pic>
        <p:nvPicPr>
          <p:cNvPr id="2" name="Picture 1">
            <a:extLst>
              <a:ext uri="{FF2B5EF4-FFF2-40B4-BE49-F238E27FC236}">
                <a16:creationId xmlns:a16="http://schemas.microsoft.com/office/drawing/2014/main" id="{CAD45596-64F1-4449-8C6A-39A387B4C84A}"/>
              </a:ext>
            </a:extLst>
          </p:cNvPr>
          <p:cNvPicPr>
            <a:picLocks noChangeAspect="1"/>
          </p:cNvPicPr>
          <p:nvPr/>
        </p:nvPicPr>
        <p:blipFill>
          <a:blip r:embed="rId2"/>
          <a:stretch>
            <a:fillRect/>
          </a:stretch>
        </p:blipFill>
        <p:spPr>
          <a:xfrm>
            <a:off x="1828801" y="892493"/>
            <a:ext cx="4131733" cy="700769"/>
          </a:xfrm>
          <a:prstGeom prst="rect">
            <a:avLst/>
          </a:prstGeom>
        </p:spPr>
      </p:pic>
      <p:sp>
        <p:nvSpPr>
          <p:cNvPr id="4" name="TextBox 3">
            <a:extLst>
              <a:ext uri="{FF2B5EF4-FFF2-40B4-BE49-F238E27FC236}">
                <a16:creationId xmlns:a16="http://schemas.microsoft.com/office/drawing/2014/main" id="{9253DBAF-EB21-D245-825B-92FB6DDC52CE}"/>
              </a:ext>
            </a:extLst>
          </p:cNvPr>
          <p:cNvSpPr txBox="1"/>
          <p:nvPr/>
        </p:nvSpPr>
        <p:spPr>
          <a:xfrm>
            <a:off x="4978401" y="267040"/>
            <a:ext cx="1588897"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Sillén</a:t>
            </a:r>
            <a:r>
              <a:rPr lang="en-US" dirty="0">
                <a:latin typeface="Times New Roman" panose="02020603050405020304" pitchFamily="18" charset="0"/>
                <a:cs typeface="Times New Roman" panose="02020603050405020304" pitchFamily="18" charset="0"/>
              </a:rPr>
              <a:t> Diagram</a:t>
            </a:r>
          </a:p>
        </p:txBody>
      </p:sp>
      <p:pic>
        <p:nvPicPr>
          <p:cNvPr id="5" name="Picture 4">
            <a:extLst>
              <a:ext uri="{FF2B5EF4-FFF2-40B4-BE49-F238E27FC236}">
                <a16:creationId xmlns:a16="http://schemas.microsoft.com/office/drawing/2014/main" id="{8FBA8916-D9E7-024C-8747-7DC0E1EB6DF2}"/>
              </a:ext>
            </a:extLst>
          </p:cNvPr>
          <p:cNvPicPr>
            <a:picLocks noChangeAspect="1"/>
          </p:cNvPicPr>
          <p:nvPr/>
        </p:nvPicPr>
        <p:blipFill>
          <a:blip r:embed="rId3"/>
          <a:stretch>
            <a:fillRect/>
          </a:stretch>
        </p:blipFill>
        <p:spPr>
          <a:xfrm>
            <a:off x="1828801" y="1694194"/>
            <a:ext cx="4216400" cy="294975"/>
          </a:xfrm>
          <a:prstGeom prst="rect">
            <a:avLst/>
          </a:prstGeom>
        </p:spPr>
      </p:pic>
      <p:pic>
        <p:nvPicPr>
          <p:cNvPr id="6" name="Picture 5">
            <a:extLst>
              <a:ext uri="{FF2B5EF4-FFF2-40B4-BE49-F238E27FC236}">
                <a16:creationId xmlns:a16="http://schemas.microsoft.com/office/drawing/2014/main" id="{C85E4CDB-5F0F-E348-B7E0-8F8DC38F0946}"/>
              </a:ext>
            </a:extLst>
          </p:cNvPr>
          <p:cNvPicPr>
            <a:picLocks noChangeAspect="1"/>
          </p:cNvPicPr>
          <p:nvPr/>
        </p:nvPicPr>
        <p:blipFill>
          <a:blip r:embed="rId4"/>
          <a:stretch>
            <a:fillRect/>
          </a:stretch>
        </p:blipFill>
        <p:spPr>
          <a:xfrm>
            <a:off x="3183466" y="2090101"/>
            <a:ext cx="3048000" cy="168201"/>
          </a:xfrm>
          <a:prstGeom prst="rect">
            <a:avLst/>
          </a:prstGeom>
        </p:spPr>
      </p:pic>
      <p:pic>
        <p:nvPicPr>
          <p:cNvPr id="7" name="Picture 6">
            <a:extLst>
              <a:ext uri="{FF2B5EF4-FFF2-40B4-BE49-F238E27FC236}">
                <a16:creationId xmlns:a16="http://schemas.microsoft.com/office/drawing/2014/main" id="{F6A1560E-7B95-AB40-B9DC-C4C59B5523C6}"/>
              </a:ext>
            </a:extLst>
          </p:cNvPr>
          <p:cNvPicPr>
            <a:picLocks noChangeAspect="1"/>
          </p:cNvPicPr>
          <p:nvPr/>
        </p:nvPicPr>
        <p:blipFill>
          <a:blip r:embed="rId5"/>
          <a:stretch>
            <a:fillRect/>
          </a:stretch>
        </p:blipFill>
        <p:spPr>
          <a:xfrm>
            <a:off x="1828801" y="2425391"/>
            <a:ext cx="4216401" cy="691307"/>
          </a:xfrm>
          <a:prstGeom prst="rect">
            <a:avLst/>
          </a:prstGeom>
        </p:spPr>
      </p:pic>
      <p:pic>
        <p:nvPicPr>
          <p:cNvPr id="8" name="Picture 7">
            <a:extLst>
              <a:ext uri="{FF2B5EF4-FFF2-40B4-BE49-F238E27FC236}">
                <a16:creationId xmlns:a16="http://schemas.microsoft.com/office/drawing/2014/main" id="{C356C433-B481-4947-8F26-24060F7394A4}"/>
              </a:ext>
            </a:extLst>
          </p:cNvPr>
          <p:cNvPicPr>
            <a:picLocks noChangeAspect="1"/>
          </p:cNvPicPr>
          <p:nvPr/>
        </p:nvPicPr>
        <p:blipFill>
          <a:blip r:embed="rId6"/>
          <a:stretch>
            <a:fillRect/>
          </a:stretch>
        </p:blipFill>
        <p:spPr>
          <a:xfrm>
            <a:off x="2827868" y="3149515"/>
            <a:ext cx="3488267" cy="403405"/>
          </a:xfrm>
          <a:prstGeom prst="rect">
            <a:avLst/>
          </a:prstGeom>
        </p:spPr>
      </p:pic>
      <p:pic>
        <p:nvPicPr>
          <p:cNvPr id="9" name="Picture 8">
            <a:extLst>
              <a:ext uri="{FF2B5EF4-FFF2-40B4-BE49-F238E27FC236}">
                <a16:creationId xmlns:a16="http://schemas.microsoft.com/office/drawing/2014/main" id="{379D0F00-B863-C44F-95B5-82970BF521F6}"/>
              </a:ext>
            </a:extLst>
          </p:cNvPr>
          <p:cNvPicPr>
            <a:picLocks noChangeAspect="1"/>
          </p:cNvPicPr>
          <p:nvPr/>
        </p:nvPicPr>
        <p:blipFill>
          <a:blip r:embed="rId7"/>
          <a:stretch>
            <a:fillRect/>
          </a:stretch>
        </p:blipFill>
        <p:spPr>
          <a:xfrm>
            <a:off x="2756882" y="3965474"/>
            <a:ext cx="3259667" cy="210853"/>
          </a:xfrm>
          <a:prstGeom prst="rect">
            <a:avLst/>
          </a:prstGeom>
        </p:spPr>
      </p:pic>
      <p:pic>
        <p:nvPicPr>
          <p:cNvPr id="10" name="Picture 9">
            <a:extLst>
              <a:ext uri="{FF2B5EF4-FFF2-40B4-BE49-F238E27FC236}">
                <a16:creationId xmlns:a16="http://schemas.microsoft.com/office/drawing/2014/main" id="{EB6D920F-BD66-9441-BACF-E2474CE3A815}"/>
              </a:ext>
            </a:extLst>
          </p:cNvPr>
          <p:cNvPicPr>
            <a:picLocks noChangeAspect="1"/>
          </p:cNvPicPr>
          <p:nvPr/>
        </p:nvPicPr>
        <p:blipFill>
          <a:blip r:embed="rId8"/>
          <a:stretch>
            <a:fillRect/>
          </a:stretch>
        </p:blipFill>
        <p:spPr>
          <a:xfrm>
            <a:off x="1828800" y="3696340"/>
            <a:ext cx="2358949" cy="252486"/>
          </a:xfrm>
          <a:prstGeom prst="rect">
            <a:avLst/>
          </a:prstGeom>
        </p:spPr>
      </p:pic>
      <p:grpSp>
        <p:nvGrpSpPr>
          <p:cNvPr id="13" name="Group 12">
            <a:extLst>
              <a:ext uri="{FF2B5EF4-FFF2-40B4-BE49-F238E27FC236}">
                <a16:creationId xmlns:a16="http://schemas.microsoft.com/office/drawing/2014/main" id="{23710654-52DD-4A4B-87AD-FB3AAB9C697B}"/>
              </a:ext>
            </a:extLst>
          </p:cNvPr>
          <p:cNvGrpSpPr/>
          <p:nvPr/>
        </p:nvGrpSpPr>
        <p:grpSpPr>
          <a:xfrm>
            <a:off x="1828799" y="4313654"/>
            <a:ext cx="4334934" cy="1653363"/>
            <a:chOff x="0" y="3081729"/>
            <a:chExt cx="9144000" cy="3487562"/>
          </a:xfrm>
        </p:grpSpPr>
        <p:pic>
          <p:nvPicPr>
            <p:cNvPr id="11" name="Picture 10">
              <a:extLst>
                <a:ext uri="{FF2B5EF4-FFF2-40B4-BE49-F238E27FC236}">
                  <a16:creationId xmlns:a16="http://schemas.microsoft.com/office/drawing/2014/main" id="{36C45A17-AE8F-8045-BC66-27F48537B853}"/>
                </a:ext>
              </a:extLst>
            </p:cNvPr>
            <p:cNvPicPr>
              <a:picLocks noChangeAspect="1"/>
            </p:cNvPicPr>
            <p:nvPr/>
          </p:nvPicPr>
          <p:blipFill>
            <a:blip r:embed="rId9"/>
            <a:stretch>
              <a:fillRect/>
            </a:stretch>
          </p:blipFill>
          <p:spPr>
            <a:xfrm>
              <a:off x="0" y="3081729"/>
              <a:ext cx="9144000" cy="626806"/>
            </a:xfrm>
            <a:prstGeom prst="rect">
              <a:avLst/>
            </a:prstGeom>
          </p:spPr>
        </p:pic>
        <p:pic>
          <p:nvPicPr>
            <p:cNvPr id="12" name="Picture 11">
              <a:extLst>
                <a:ext uri="{FF2B5EF4-FFF2-40B4-BE49-F238E27FC236}">
                  <a16:creationId xmlns:a16="http://schemas.microsoft.com/office/drawing/2014/main" id="{597E9948-1E8A-EB41-8E31-A8AD79239D3C}"/>
                </a:ext>
              </a:extLst>
            </p:cNvPr>
            <p:cNvPicPr>
              <a:picLocks noChangeAspect="1"/>
            </p:cNvPicPr>
            <p:nvPr/>
          </p:nvPicPr>
          <p:blipFill>
            <a:blip r:embed="rId10"/>
            <a:stretch>
              <a:fillRect/>
            </a:stretch>
          </p:blipFill>
          <p:spPr>
            <a:xfrm>
              <a:off x="0" y="3669372"/>
              <a:ext cx="9144000" cy="2899919"/>
            </a:xfrm>
            <a:prstGeom prst="rect">
              <a:avLst/>
            </a:prstGeom>
          </p:spPr>
        </p:pic>
      </p:grpSp>
      <p:pic>
        <p:nvPicPr>
          <p:cNvPr id="14" name="Picture 13">
            <a:extLst>
              <a:ext uri="{FF2B5EF4-FFF2-40B4-BE49-F238E27FC236}">
                <a16:creationId xmlns:a16="http://schemas.microsoft.com/office/drawing/2014/main" id="{2E92D2E9-1E20-D64D-A95B-9EE304BC5B30}"/>
              </a:ext>
            </a:extLst>
          </p:cNvPr>
          <p:cNvPicPr>
            <a:picLocks noChangeAspect="1"/>
          </p:cNvPicPr>
          <p:nvPr/>
        </p:nvPicPr>
        <p:blipFill>
          <a:blip r:embed="rId11"/>
          <a:stretch>
            <a:fillRect/>
          </a:stretch>
        </p:blipFill>
        <p:spPr>
          <a:xfrm>
            <a:off x="6316134" y="4321368"/>
            <a:ext cx="4051300" cy="377270"/>
          </a:xfrm>
          <a:prstGeom prst="rect">
            <a:avLst/>
          </a:prstGeom>
        </p:spPr>
      </p:pic>
      <p:pic>
        <p:nvPicPr>
          <p:cNvPr id="15" name="Picture 14">
            <a:extLst>
              <a:ext uri="{FF2B5EF4-FFF2-40B4-BE49-F238E27FC236}">
                <a16:creationId xmlns:a16="http://schemas.microsoft.com/office/drawing/2014/main" id="{84241E67-0843-9F4B-BF29-5D9435D9F595}"/>
              </a:ext>
            </a:extLst>
          </p:cNvPr>
          <p:cNvPicPr>
            <a:picLocks noChangeAspect="1"/>
          </p:cNvPicPr>
          <p:nvPr/>
        </p:nvPicPr>
        <p:blipFill>
          <a:blip r:embed="rId12"/>
          <a:stretch>
            <a:fillRect/>
          </a:stretch>
        </p:blipFill>
        <p:spPr>
          <a:xfrm>
            <a:off x="6163734" y="4734279"/>
            <a:ext cx="4442883" cy="412692"/>
          </a:xfrm>
          <a:prstGeom prst="rect">
            <a:avLst/>
          </a:prstGeom>
        </p:spPr>
      </p:pic>
    </p:spTree>
    <p:extLst>
      <p:ext uri="{BB962C8B-B14F-4D97-AF65-F5344CB8AC3E}">
        <p14:creationId xmlns:p14="http://schemas.microsoft.com/office/powerpoint/2010/main" val="127955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58</a:t>
            </a:fld>
            <a:endParaRPr lang="en-US"/>
          </a:p>
        </p:txBody>
      </p:sp>
      <p:pic>
        <p:nvPicPr>
          <p:cNvPr id="2" name="Picture 1">
            <a:extLst>
              <a:ext uri="{FF2B5EF4-FFF2-40B4-BE49-F238E27FC236}">
                <a16:creationId xmlns:a16="http://schemas.microsoft.com/office/drawing/2014/main" id="{9915822F-F2CD-B643-B078-A519289BFDAC}"/>
              </a:ext>
            </a:extLst>
          </p:cNvPr>
          <p:cNvPicPr>
            <a:picLocks noChangeAspect="1"/>
          </p:cNvPicPr>
          <p:nvPr/>
        </p:nvPicPr>
        <p:blipFill>
          <a:blip r:embed="rId2"/>
          <a:stretch>
            <a:fillRect/>
          </a:stretch>
        </p:blipFill>
        <p:spPr>
          <a:xfrm>
            <a:off x="1786467" y="393741"/>
            <a:ext cx="8438764" cy="4305259"/>
          </a:xfrm>
          <a:prstGeom prst="rect">
            <a:avLst/>
          </a:prstGeom>
        </p:spPr>
      </p:pic>
    </p:spTree>
    <p:extLst>
      <p:ext uri="{BB962C8B-B14F-4D97-AF65-F5344CB8AC3E}">
        <p14:creationId xmlns:p14="http://schemas.microsoft.com/office/powerpoint/2010/main" val="742734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59</a:t>
            </a:fld>
            <a:endParaRPr lang="en-US"/>
          </a:p>
        </p:txBody>
      </p:sp>
      <p:pic>
        <p:nvPicPr>
          <p:cNvPr id="5" name="Picture 4">
            <a:extLst>
              <a:ext uri="{FF2B5EF4-FFF2-40B4-BE49-F238E27FC236}">
                <a16:creationId xmlns:a16="http://schemas.microsoft.com/office/drawing/2014/main" id="{E744FBE6-9B55-2D49-B447-B01B5CF31095}"/>
              </a:ext>
            </a:extLst>
          </p:cNvPr>
          <p:cNvPicPr>
            <a:picLocks noChangeAspect="1"/>
          </p:cNvPicPr>
          <p:nvPr/>
        </p:nvPicPr>
        <p:blipFill rotWithShape="1">
          <a:blip r:embed="rId2"/>
          <a:srcRect b="1112"/>
          <a:stretch/>
        </p:blipFill>
        <p:spPr>
          <a:xfrm>
            <a:off x="1656522" y="0"/>
            <a:ext cx="8878957" cy="6781800"/>
          </a:xfrm>
          <a:prstGeom prst="rect">
            <a:avLst/>
          </a:prstGeom>
        </p:spPr>
      </p:pic>
    </p:spTree>
    <p:extLst>
      <p:ext uri="{BB962C8B-B14F-4D97-AF65-F5344CB8AC3E}">
        <p14:creationId xmlns:p14="http://schemas.microsoft.com/office/powerpoint/2010/main" val="207389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F4F462-0C3F-9545-AAFA-40E8660DC9A5}"/>
              </a:ext>
            </a:extLst>
          </p:cNvPr>
          <p:cNvSpPr>
            <a:spLocks noGrp="1"/>
          </p:cNvSpPr>
          <p:nvPr>
            <p:ph type="sldNum" sz="quarter" idx="12"/>
          </p:nvPr>
        </p:nvSpPr>
        <p:spPr/>
        <p:txBody>
          <a:bodyPr/>
          <a:lstStyle/>
          <a:p>
            <a:fld id="{B42E8C25-AC8F-F245-B538-4941A58602A5}" type="slidenum">
              <a:rPr lang="en-US" smtClean="0"/>
              <a:t>6</a:t>
            </a:fld>
            <a:endParaRPr lang="en-US"/>
          </a:p>
        </p:txBody>
      </p:sp>
      <p:pic>
        <p:nvPicPr>
          <p:cNvPr id="5" name="Picture 4">
            <a:extLst>
              <a:ext uri="{FF2B5EF4-FFF2-40B4-BE49-F238E27FC236}">
                <a16:creationId xmlns:a16="http://schemas.microsoft.com/office/drawing/2014/main" id="{66FFAD3B-7CA1-924E-A1B2-4CC0224A8B79}"/>
              </a:ext>
            </a:extLst>
          </p:cNvPr>
          <p:cNvPicPr>
            <a:picLocks noChangeAspect="1"/>
          </p:cNvPicPr>
          <p:nvPr/>
        </p:nvPicPr>
        <p:blipFill>
          <a:blip r:embed="rId2"/>
          <a:stretch>
            <a:fillRect/>
          </a:stretch>
        </p:blipFill>
        <p:spPr>
          <a:xfrm>
            <a:off x="428611" y="0"/>
            <a:ext cx="5289578" cy="6858000"/>
          </a:xfrm>
          <a:prstGeom prst="rect">
            <a:avLst/>
          </a:prstGeom>
        </p:spPr>
      </p:pic>
      <p:sp>
        <p:nvSpPr>
          <p:cNvPr id="6" name="Rectangle 5">
            <a:extLst>
              <a:ext uri="{FF2B5EF4-FFF2-40B4-BE49-F238E27FC236}">
                <a16:creationId xmlns:a16="http://schemas.microsoft.com/office/drawing/2014/main" id="{F135E8FE-CAC4-CE46-A130-9EBA75B9B25E}"/>
              </a:ext>
            </a:extLst>
          </p:cNvPr>
          <p:cNvSpPr/>
          <p:nvPr/>
        </p:nvSpPr>
        <p:spPr>
          <a:xfrm>
            <a:off x="6373196" y="487750"/>
            <a:ext cx="2931090" cy="2031325"/>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Y. Li, M. Stein, B.-J. </a:t>
            </a:r>
            <a:r>
              <a:rPr lang="en-US" dirty="0" err="1">
                <a:latin typeface="Times New Roman" panose="02020603050405020304" pitchFamily="18" charset="0"/>
                <a:cs typeface="Times New Roman" panose="02020603050405020304" pitchFamily="18" charset="0"/>
              </a:rPr>
              <a:t>Jungnickel</a:t>
            </a:r>
            <a:r>
              <a:rPr lang="en-US" dirty="0">
                <a:latin typeface="Times New Roman" panose="02020603050405020304" pitchFamily="18" charset="0"/>
                <a:cs typeface="Times New Roman" panose="02020603050405020304" pitchFamily="18" charset="0"/>
              </a:rPr>
              <a:t>, Colloid </a:t>
            </a:r>
            <a:r>
              <a:rPr lang="en-US" dirty="0" err="1">
                <a:latin typeface="Times New Roman" panose="02020603050405020304" pitchFamily="18" charset="0"/>
                <a:cs typeface="Times New Roman" panose="02020603050405020304" pitchFamily="18" charset="0"/>
              </a:rPr>
              <a:t>Polym</a:t>
            </a:r>
            <a:r>
              <a:rPr lang="en-US" dirty="0">
                <a:latin typeface="Times New Roman" panose="02020603050405020304" pitchFamily="18" charset="0"/>
                <a:cs typeface="Times New Roman" panose="02020603050405020304" pitchFamily="18" charset="0"/>
              </a:rPr>
              <a:t>. Sci. 269, 772 (1991); and ‘</a:t>
            </a:r>
            <a:r>
              <a:rPr lang="en-US" dirty="0" err="1">
                <a:latin typeface="Times New Roman" panose="02020603050405020304" pitchFamily="18" charset="0"/>
                <a:cs typeface="Times New Roman" panose="02020603050405020304" pitchFamily="18" charset="0"/>
              </a:rPr>
              <a:t>Mitteilungen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dem</a:t>
            </a:r>
            <a:r>
              <a:rPr lang="en-US" dirty="0">
                <a:latin typeface="Times New Roman" panose="02020603050405020304" pitchFamily="18" charset="0"/>
                <a:cs typeface="Times New Roman" panose="02020603050405020304" pitchFamily="18" charset="0"/>
              </a:rPr>
              <a:t> </a:t>
            </a:r>
          </a:p>
          <a:p>
            <a:r>
              <a:rPr lang="en-US" dirty="0" err="1">
                <a:latin typeface="Times New Roman" panose="02020603050405020304" pitchFamily="18" charset="0"/>
                <a:cs typeface="Times New Roman" panose="02020603050405020304" pitchFamily="18" charset="0"/>
              </a:rPr>
              <a:t>Deutschen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Kunststoff-Institut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Nr</a:t>
            </a:r>
            <a:r>
              <a:rPr lang="en-US" dirty="0">
                <a:latin typeface="Times New Roman" panose="02020603050405020304" pitchFamily="18" charset="0"/>
                <a:cs typeface="Times New Roman" panose="02020603050405020304" pitchFamily="18" charset="0"/>
              </a:rPr>
              <a:t>. 53, April, Darmstadt, 1991</a:t>
            </a:r>
          </a:p>
        </p:txBody>
      </p:sp>
      <p:pic>
        <p:nvPicPr>
          <p:cNvPr id="2" name="Picture 1">
            <a:extLst>
              <a:ext uri="{FF2B5EF4-FFF2-40B4-BE49-F238E27FC236}">
                <a16:creationId xmlns:a16="http://schemas.microsoft.com/office/drawing/2014/main" id="{7A2EBB6D-4CDF-AD3B-9511-917A2C4FB557}"/>
              </a:ext>
            </a:extLst>
          </p:cNvPr>
          <p:cNvPicPr>
            <a:picLocks noChangeAspect="1"/>
          </p:cNvPicPr>
          <p:nvPr/>
        </p:nvPicPr>
        <p:blipFill>
          <a:blip r:embed="rId3"/>
          <a:stretch>
            <a:fillRect/>
          </a:stretch>
        </p:blipFill>
        <p:spPr>
          <a:xfrm>
            <a:off x="7035800" y="2839377"/>
            <a:ext cx="4203700" cy="772845"/>
          </a:xfrm>
          <a:prstGeom prst="rect">
            <a:avLst/>
          </a:prstGeom>
        </p:spPr>
      </p:pic>
      <p:pic>
        <p:nvPicPr>
          <p:cNvPr id="3" name="Picture 2">
            <a:extLst>
              <a:ext uri="{FF2B5EF4-FFF2-40B4-BE49-F238E27FC236}">
                <a16:creationId xmlns:a16="http://schemas.microsoft.com/office/drawing/2014/main" id="{E7D32B60-303D-3670-EEB0-6C9EDC4D8917}"/>
              </a:ext>
            </a:extLst>
          </p:cNvPr>
          <p:cNvPicPr>
            <a:picLocks noChangeAspect="1"/>
          </p:cNvPicPr>
          <p:nvPr/>
        </p:nvPicPr>
        <p:blipFill>
          <a:blip r:embed="rId4"/>
          <a:stretch>
            <a:fillRect/>
          </a:stretch>
        </p:blipFill>
        <p:spPr>
          <a:xfrm>
            <a:off x="5923677" y="3632200"/>
            <a:ext cx="6207889" cy="2992150"/>
          </a:xfrm>
          <a:prstGeom prst="rect">
            <a:avLst/>
          </a:prstGeom>
        </p:spPr>
      </p:pic>
      <p:sp>
        <p:nvSpPr>
          <p:cNvPr id="7" name="TextBox 6">
            <a:extLst>
              <a:ext uri="{FF2B5EF4-FFF2-40B4-BE49-F238E27FC236}">
                <a16:creationId xmlns:a16="http://schemas.microsoft.com/office/drawing/2014/main" id="{E9AEA8D0-92E1-5D9C-B99C-777925FD64FE}"/>
              </a:ext>
            </a:extLst>
          </p:cNvPr>
          <p:cNvSpPr txBox="1"/>
          <p:nvPr/>
        </p:nvSpPr>
        <p:spPr>
          <a:xfrm>
            <a:off x="10825655" y="4046483"/>
            <a:ext cx="917239"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2</a:t>
            </a:r>
          </a:p>
        </p:txBody>
      </p:sp>
      <p:sp>
        <p:nvSpPr>
          <p:cNvPr id="8" name="TextBox 7">
            <a:extLst>
              <a:ext uri="{FF2B5EF4-FFF2-40B4-BE49-F238E27FC236}">
                <a16:creationId xmlns:a16="http://schemas.microsoft.com/office/drawing/2014/main" id="{C8DC6E77-F71B-EB63-5C2B-BB7929879FE1}"/>
              </a:ext>
            </a:extLst>
          </p:cNvPr>
          <p:cNvSpPr txBox="1"/>
          <p:nvPr/>
        </p:nvSpPr>
        <p:spPr>
          <a:xfrm>
            <a:off x="4488356" y="0"/>
            <a:ext cx="88838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577568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60</a:t>
            </a:fld>
            <a:endParaRPr lang="en-US" dirty="0"/>
          </a:p>
        </p:txBody>
      </p:sp>
      <p:pic>
        <p:nvPicPr>
          <p:cNvPr id="2" name="Picture 1">
            <a:extLst>
              <a:ext uri="{FF2B5EF4-FFF2-40B4-BE49-F238E27FC236}">
                <a16:creationId xmlns:a16="http://schemas.microsoft.com/office/drawing/2014/main" id="{246619C2-9455-4E45-AA57-1E9DDD8A6BF9}"/>
              </a:ext>
            </a:extLst>
          </p:cNvPr>
          <p:cNvPicPr>
            <a:picLocks noChangeAspect="1"/>
          </p:cNvPicPr>
          <p:nvPr/>
        </p:nvPicPr>
        <p:blipFill>
          <a:blip r:embed="rId2"/>
          <a:stretch>
            <a:fillRect/>
          </a:stretch>
        </p:blipFill>
        <p:spPr>
          <a:xfrm>
            <a:off x="1524000" y="171193"/>
            <a:ext cx="9144000" cy="1215483"/>
          </a:xfrm>
          <a:prstGeom prst="rect">
            <a:avLst/>
          </a:prstGeom>
        </p:spPr>
      </p:pic>
      <p:pic>
        <p:nvPicPr>
          <p:cNvPr id="4" name="Picture 3">
            <a:extLst>
              <a:ext uri="{FF2B5EF4-FFF2-40B4-BE49-F238E27FC236}">
                <a16:creationId xmlns:a16="http://schemas.microsoft.com/office/drawing/2014/main" id="{93B7205D-8919-D047-9F0F-52625D6CDB25}"/>
              </a:ext>
            </a:extLst>
          </p:cNvPr>
          <p:cNvPicPr>
            <a:picLocks noChangeAspect="1"/>
          </p:cNvPicPr>
          <p:nvPr/>
        </p:nvPicPr>
        <p:blipFill>
          <a:blip r:embed="rId3"/>
          <a:stretch>
            <a:fillRect/>
          </a:stretch>
        </p:blipFill>
        <p:spPr>
          <a:xfrm>
            <a:off x="1524000" y="1386676"/>
            <a:ext cx="9144000" cy="2236033"/>
          </a:xfrm>
          <a:prstGeom prst="rect">
            <a:avLst/>
          </a:prstGeom>
        </p:spPr>
      </p:pic>
      <p:pic>
        <p:nvPicPr>
          <p:cNvPr id="5" name="Picture 4">
            <a:extLst>
              <a:ext uri="{FF2B5EF4-FFF2-40B4-BE49-F238E27FC236}">
                <a16:creationId xmlns:a16="http://schemas.microsoft.com/office/drawing/2014/main" id="{7858F639-5E8A-994D-9D1C-EB43B1FD4ECA}"/>
              </a:ext>
            </a:extLst>
          </p:cNvPr>
          <p:cNvPicPr>
            <a:picLocks noChangeAspect="1"/>
          </p:cNvPicPr>
          <p:nvPr/>
        </p:nvPicPr>
        <p:blipFill rotWithShape="1">
          <a:blip r:embed="rId4"/>
          <a:srcRect l="8240" r="12315" b="7201"/>
          <a:stretch/>
        </p:blipFill>
        <p:spPr>
          <a:xfrm>
            <a:off x="3776133" y="3738314"/>
            <a:ext cx="4114801" cy="2800598"/>
          </a:xfrm>
          <a:prstGeom prst="rect">
            <a:avLst/>
          </a:prstGeom>
        </p:spPr>
      </p:pic>
      <p:cxnSp>
        <p:nvCxnSpPr>
          <p:cNvPr id="7" name="Straight Arrow Connector 6">
            <a:extLst>
              <a:ext uri="{FF2B5EF4-FFF2-40B4-BE49-F238E27FC236}">
                <a16:creationId xmlns:a16="http://schemas.microsoft.com/office/drawing/2014/main" id="{3F7FBC70-1E73-F948-B29A-3E7107F219E6}"/>
              </a:ext>
            </a:extLst>
          </p:cNvPr>
          <p:cNvCxnSpPr>
            <a:cxnSpLocks/>
          </p:cNvCxnSpPr>
          <p:nvPr/>
        </p:nvCxnSpPr>
        <p:spPr>
          <a:xfrm flipH="1">
            <a:off x="5334000" y="1049868"/>
            <a:ext cx="2743200" cy="35221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443937B-3454-464D-BD35-BED371F981E3}"/>
              </a:ext>
            </a:extLst>
          </p:cNvPr>
          <p:cNvSpPr txBox="1"/>
          <p:nvPr/>
        </p:nvSpPr>
        <p:spPr>
          <a:xfrm>
            <a:off x="8153400" y="2350017"/>
            <a:ext cx="1828801" cy="461665"/>
          </a:xfrm>
          <a:prstGeom prst="rect">
            <a:avLst/>
          </a:prstGeom>
          <a:no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When [</a:t>
            </a:r>
            <a:r>
              <a:rPr lang="en-US" sz="1200" b="1" i="1" dirty="0" err="1">
                <a:latin typeface="Times New Roman" panose="02020603050405020304" pitchFamily="18" charset="0"/>
                <a:cs typeface="Times New Roman" panose="02020603050405020304" pitchFamily="18" charset="0"/>
              </a:rPr>
              <a:t>OAc</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 [</a:t>
            </a:r>
            <a:r>
              <a:rPr lang="en-US" sz="1200" b="1" i="1" dirty="0" err="1">
                <a:latin typeface="Times New Roman" panose="02020603050405020304" pitchFamily="18" charset="0"/>
                <a:cs typeface="Times New Roman" panose="02020603050405020304" pitchFamily="18" charset="0"/>
              </a:rPr>
              <a:t>HOAc</a:t>
            </a:r>
            <a:r>
              <a:rPr lang="en-US" sz="1200" b="1" i="1" dirty="0">
                <a:latin typeface="Times New Roman" panose="02020603050405020304" pitchFamily="18" charset="0"/>
                <a:cs typeface="Times New Roman" panose="02020603050405020304" pitchFamily="18" charset="0"/>
              </a:rPr>
              <a:t>] then </a:t>
            </a:r>
            <a:r>
              <a:rPr lang="en-US" sz="1200" b="1" i="1" dirty="0" err="1">
                <a:latin typeface="Times New Roman" panose="02020603050405020304" pitchFamily="18" charset="0"/>
                <a:cs typeface="Times New Roman" panose="02020603050405020304" pitchFamily="18" charset="0"/>
              </a:rPr>
              <a:t>K</a:t>
            </a:r>
            <a:r>
              <a:rPr lang="en-US" sz="1200" b="1" i="1" baseline="-25000" dirty="0" err="1">
                <a:latin typeface="Times New Roman" panose="02020603050405020304" pitchFamily="18" charset="0"/>
                <a:cs typeface="Times New Roman" panose="02020603050405020304" pitchFamily="18" charset="0"/>
              </a:rPr>
              <a:t>a,A</a:t>
            </a:r>
            <a:r>
              <a:rPr lang="en-US" sz="1200" b="1" i="1" dirty="0">
                <a:latin typeface="Times New Roman" panose="02020603050405020304" pitchFamily="18" charset="0"/>
                <a:cs typeface="Times New Roman" panose="02020603050405020304" pitchFamily="18" charset="0"/>
              </a:rPr>
              <a:t> = [H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388A6D0-36D3-4447-82DF-756A7B2B7821}"/>
              </a:ext>
            </a:extLst>
          </p:cNvPr>
          <p:cNvSpPr txBox="1"/>
          <p:nvPr/>
        </p:nvSpPr>
        <p:spPr>
          <a:xfrm>
            <a:off x="8483600" y="1812195"/>
            <a:ext cx="1651001" cy="461665"/>
          </a:xfrm>
          <a:prstGeom prst="rect">
            <a:avLst/>
          </a:prstGeom>
          <a:no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When one component is small the other is C</a:t>
            </a:r>
            <a:r>
              <a:rPr lang="en-US" sz="1200" b="1" i="1" baseline="-25000" dirty="0">
                <a:latin typeface="Times New Roman" panose="02020603050405020304" pitchFamily="18" charset="0"/>
                <a:cs typeface="Times New Roman" panose="02020603050405020304" pitchFamily="18" charset="0"/>
              </a:rPr>
              <a:t>B</a:t>
            </a:r>
          </a:p>
        </p:txBody>
      </p:sp>
      <p:sp>
        <p:nvSpPr>
          <p:cNvPr id="11" name="TextBox 10">
            <a:extLst>
              <a:ext uri="{FF2B5EF4-FFF2-40B4-BE49-F238E27FC236}">
                <a16:creationId xmlns:a16="http://schemas.microsoft.com/office/drawing/2014/main" id="{85947DAE-9792-B74F-B7D3-D1B560C6C546}"/>
              </a:ext>
            </a:extLst>
          </p:cNvPr>
          <p:cNvSpPr txBox="1"/>
          <p:nvPr/>
        </p:nvSpPr>
        <p:spPr>
          <a:xfrm>
            <a:off x="8315245" y="3876257"/>
            <a:ext cx="2115905" cy="1200329"/>
          </a:xfrm>
          <a:prstGeom prst="rect">
            <a:avLst/>
          </a:prstGeom>
          <a:no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Strong Base/Weak Acid, Answer is Basic</a:t>
            </a:r>
          </a:p>
          <a:p>
            <a:r>
              <a:rPr lang="en-US" sz="1200" b="1" i="1" dirty="0">
                <a:latin typeface="Times New Roman" panose="02020603050405020304" pitchFamily="18" charset="0"/>
                <a:cs typeface="Times New Roman" panose="02020603050405020304" pitchFamily="18" charset="0"/>
              </a:rPr>
              <a:t>In Basic region </a:t>
            </a:r>
            <a:br>
              <a:rPr lang="en-US" sz="1200" b="1" i="1" dirty="0">
                <a:latin typeface="Times New Roman" panose="02020603050405020304" pitchFamily="18" charset="0"/>
                <a:cs typeface="Times New Roman" panose="02020603050405020304" pitchFamily="18" charset="0"/>
              </a:rPr>
            </a:br>
            <a:r>
              <a:rPr lang="en-US" sz="1200" b="1" i="1" dirty="0">
                <a:latin typeface="Times New Roman" panose="02020603050405020304" pitchFamily="18" charset="0"/>
                <a:cs typeface="Times New Roman" panose="02020603050405020304" pitchFamily="18" charset="0"/>
              </a:rPr>
              <a:t>[H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&lt;&lt; [</a:t>
            </a:r>
            <a:r>
              <a:rPr lang="en-US" sz="1200" b="1" i="1" dirty="0" err="1">
                <a:latin typeface="Times New Roman" panose="02020603050405020304" pitchFamily="18" charset="0"/>
                <a:cs typeface="Times New Roman" panose="02020603050405020304" pitchFamily="18" charset="0"/>
              </a:rPr>
              <a:t>HOAc</a:t>
            </a:r>
            <a:r>
              <a:rPr lang="en-US" sz="1200" b="1" i="1" dirty="0">
                <a:latin typeface="Times New Roman" panose="02020603050405020304" pitchFamily="18" charset="0"/>
                <a:cs typeface="Times New Roman" panose="02020603050405020304" pitchFamily="18" charset="0"/>
              </a:rPr>
              <a:t>] </a:t>
            </a:r>
          </a:p>
          <a:p>
            <a:r>
              <a:rPr lang="en-US" sz="1200" b="1" i="1" dirty="0">
                <a:latin typeface="Times New Roman" panose="02020603050405020304" pitchFamily="18" charset="0"/>
                <a:cs typeface="Times New Roman" panose="02020603050405020304" pitchFamily="18" charset="0"/>
              </a:rPr>
              <a:t>So [</a:t>
            </a:r>
            <a:r>
              <a:rPr lang="en-US" sz="1200" b="1" i="1" dirty="0" err="1">
                <a:latin typeface="Times New Roman" panose="02020603050405020304" pitchFamily="18" charset="0"/>
                <a:cs typeface="Times New Roman" panose="02020603050405020304" pitchFamily="18" charset="0"/>
              </a:rPr>
              <a:t>HOAc</a:t>
            </a:r>
            <a:r>
              <a:rPr lang="en-US" sz="1200" b="1" i="1" dirty="0">
                <a:latin typeface="Times New Roman" panose="02020603050405020304" pitchFamily="18" charset="0"/>
                <a:cs typeface="Times New Roman" panose="02020603050405020304" pitchFamily="18" charset="0"/>
              </a:rPr>
              <a:t>] ~ [OH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for solution at </a:t>
            </a:r>
            <a:r>
              <a:rPr lang="en-US" sz="1200" b="1" i="1">
                <a:latin typeface="Times New Roman" panose="02020603050405020304" pitchFamily="18" charset="0"/>
                <a:cs typeface="Times New Roman" panose="02020603050405020304" pitchFamily="18" charset="0"/>
              </a:rPr>
              <a:t>pH 8.4</a:t>
            </a:r>
            <a:endParaRPr lang="en-US" sz="1200" b="1" i="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A9C8598-882B-3C4E-BF4A-4332F7003554}"/>
              </a:ext>
            </a:extLst>
          </p:cNvPr>
          <p:cNvPicPr>
            <a:picLocks noChangeAspect="1"/>
          </p:cNvPicPr>
          <p:nvPr/>
        </p:nvPicPr>
        <p:blipFill rotWithShape="1">
          <a:blip r:embed="rId5"/>
          <a:srcRect r="57283"/>
          <a:stretch/>
        </p:blipFill>
        <p:spPr>
          <a:xfrm>
            <a:off x="1553632" y="4764591"/>
            <a:ext cx="2222500" cy="521767"/>
          </a:xfrm>
          <a:prstGeom prst="rect">
            <a:avLst/>
          </a:prstGeom>
        </p:spPr>
      </p:pic>
      <p:pic>
        <p:nvPicPr>
          <p:cNvPr id="13" name="Picture 12">
            <a:extLst>
              <a:ext uri="{FF2B5EF4-FFF2-40B4-BE49-F238E27FC236}">
                <a16:creationId xmlns:a16="http://schemas.microsoft.com/office/drawing/2014/main" id="{320EEB86-0CE1-1242-911D-A9F630B0A58C}"/>
              </a:ext>
            </a:extLst>
          </p:cNvPr>
          <p:cNvPicPr>
            <a:picLocks noChangeAspect="1"/>
          </p:cNvPicPr>
          <p:nvPr/>
        </p:nvPicPr>
        <p:blipFill rotWithShape="1">
          <a:blip r:embed="rId6"/>
          <a:srcRect r="55671"/>
          <a:stretch/>
        </p:blipFill>
        <p:spPr>
          <a:xfrm>
            <a:off x="8039317" y="5064451"/>
            <a:ext cx="2391833" cy="480483"/>
          </a:xfrm>
          <a:prstGeom prst="rect">
            <a:avLst/>
          </a:prstGeom>
        </p:spPr>
      </p:pic>
      <p:sp>
        <p:nvSpPr>
          <p:cNvPr id="14" name="TextBox 13">
            <a:extLst>
              <a:ext uri="{FF2B5EF4-FFF2-40B4-BE49-F238E27FC236}">
                <a16:creationId xmlns:a16="http://schemas.microsoft.com/office/drawing/2014/main" id="{D68C59A4-D8AC-D543-B028-3DB1BF9987D0}"/>
              </a:ext>
            </a:extLst>
          </p:cNvPr>
          <p:cNvSpPr txBox="1"/>
          <p:nvPr/>
        </p:nvSpPr>
        <p:spPr>
          <a:xfrm>
            <a:off x="1650999" y="5450970"/>
            <a:ext cx="1938867" cy="461665"/>
          </a:xfrm>
          <a:prstGeom prst="rect">
            <a:avLst/>
          </a:prstGeom>
          <a:no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a:t>
            </a:r>
            <a:r>
              <a:rPr lang="en-US" sz="1200" b="1" i="1" dirty="0" err="1">
                <a:latin typeface="Times New Roman" panose="02020603050405020304" pitchFamily="18" charset="0"/>
                <a:cs typeface="Times New Roman" panose="02020603050405020304" pitchFamily="18" charset="0"/>
              </a:rPr>
              <a:t>HOAc</a:t>
            </a:r>
            <a:r>
              <a:rPr lang="en-US" sz="1200" b="1" i="1" dirty="0">
                <a:latin typeface="Times New Roman" panose="02020603050405020304" pitchFamily="18" charset="0"/>
                <a:cs typeface="Times New Roman" panose="02020603050405020304" pitchFamily="18" charset="0"/>
              </a:rPr>
              <a:t>] is parallel to [H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when [H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is small</a:t>
            </a:r>
          </a:p>
        </p:txBody>
      </p:sp>
      <p:sp>
        <p:nvSpPr>
          <p:cNvPr id="15" name="TextBox 14">
            <a:extLst>
              <a:ext uri="{FF2B5EF4-FFF2-40B4-BE49-F238E27FC236}">
                <a16:creationId xmlns:a16="http://schemas.microsoft.com/office/drawing/2014/main" id="{144740CF-D202-104C-95BA-3F77087C1339}"/>
              </a:ext>
            </a:extLst>
          </p:cNvPr>
          <p:cNvSpPr txBox="1"/>
          <p:nvPr/>
        </p:nvSpPr>
        <p:spPr>
          <a:xfrm>
            <a:off x="8043334" y="5599963"/>
            <a:ext cx="1938867" cy="646331"/>
          </a:xfrm>
          <a:prstGeom prst="rect">
            <a:avLst/>
          </a:prstGeom>
          <a:no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]=10</a:t>
            </a:r>
            <a:r>
              <a:rPr lang="en-US" sz="1200" b="1" i="1" baseline="30000" dirty="0">
                <a:latin typeface="Times New Roman" panose="02020603050405020304" pitchFamily="18" charset="0"/>
                <a:cs typeface="Times New Roman" panose="02020603050405020304" pitchFamily="18" charset="0"/>
              </a:rPr>
              <a:t>-14</a:t>
            </a:r>
            <a:r>
              <a:rPr lang="en-US" sz="1200" b="1" i="1" dirty="0">
                <a:latin typeface="Times New Roman" panose="02020603050405020304" pitchFamily="18" charset="0"/>
                <a:cs typeface="Times New Roman" panose="02020603050405020304" pitchFamily="18" charset="0"/>
              </a:rPr>
              <a:t>/[OH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so [</a:t>
            </a:r>
            <a:r>
              <a:rPr lang="en-US" sz="1200" b="1" i="1" dirty="0" err="1">
                <a:latin typeface="Times New Roman" panose="02020603050405020304" pitchFamily="18" charset="0"/>
                <a:cs typeface="Times New Roman" panose="02020603050405020304" pitchFamily="18" charset="0"/>
              </a:rPr>
              <a:t>OAc</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is parallel to [OH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when [OH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is small</a:t>
            </a:r>
          </a:p>
        </p:txBody>
      </p:sp>
      <p:sp>
        <p:nvSpPr>
          <p:cNvPr id="17" name="TextBox 16">
            <a:extLst>
              <a:ext uri="{FF2B5EF4-FFF2-40B4-BE49-F238E27FC236}">
                <a16:creationId xmlns:a16="http://schemas.microsoft.com/office/drawing/2014/main" id="{459479AF-28B8-B14D-8716-6DB7D6CF32D6}"/>
              </a:ext>
            </a:extLst>
          </p:cNvPr>
          <p:cNvSpPr txBox="1"/>
          <p:nvPr/>
        </p:nvSpPr>
        <p:spPr>
          <a:xfrm>
            <a:off x="4013199" y="1199579"/>
            <a:ext cx="4597401" cy="276999"/>
          </a:xfrm>
          <a:prstGeom prst="rect">
            <a:avLst/>
          </a:prstGeom>
          <a:noFill/>
        </p:spPr>
        <p:txBody>
          <a:bodyPr wrap="square" rtlCol="0">
            <a:spAutoFit/>
          </a:bodyPr>
          <a:lstStyle/>
          <a:p>
            <a:r>
              <a:rPr lang="en-US" sz="1200" b="1" i="1" dirty="0">
                <a:latin typeface="Times New Roman" panose="02020603050405020304" pitchFamily="18" charset="0"/>
                <a:cs typeface="Times New Roman" panose="02020603050405020304" pitchFamily="18" charset="0"/>
              </a:rPr>
              <a:t>[OH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]=10</a:t>
            </a:r>
            <a:r>
              <a:rPr lang="en-US" sz="1200" b="1" i="1" baseline="30000" dirty="0">
                <a:latin typeface="Times New Roman" panose="02020603050405020304" pitchFamily="18" charset="0"/>
                <a:cs typeface="Times New Roman" panose="02020603050405020304" pitchFamily="18" charset="0"/>
              </a:rPr>
              <a:t>-14</a:t>
            </a:r>
            <a:r>
              <a:rPr lang="en-US" sz="1200" b="1" i="1" dirty="0">
                <a:latin typeface="Times New Roman" panose="02020603050405020304" pitchFamily="18" charset="0"/>
                <a:cs typeface="Times New Roman" panose="02020603050405020304" pitchFamily="18" charset="0"/>
              </a:rPr>
              <a:t> so log [OH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]+log[H</a:t>
            </a:r>
            <a:r>
              <a:rPr lang="en-US" sz="1200" b="1" i="1" baseline="30000" dirty="0">
                <a:latin typeface="Times New Roman" panose="02020603050405020304" pitchFamily="18" charset="0"/>
                <a:cs typeface="Times New Roman" panose="02020603050405020304" pitchFamily="18" charset="0"/>
              </a:rPr>
              <a:t>+</a:t>
            </a:r>
            <a:r>
              <a:rPr lang="en-US" sz="1200" b="1" i="1" dirty="0">
                <a:latin typeface="Times New Roman" panose="02020603050405020304" pitchFamily="18" charset="0"/>
                <a:cs typeface="Times New Roman" panose="02020603050405020304" pitchFamily="18" charset="0"/>
              </a:rPr>
              <a:t>] = 14 (two lines as drawn)</a:t>
            </a:r>
          </a:p>
        </p:txBody>
      </p:sp>
      <p:pic>
        <p:nvPicPr>
          <p:cNvPr id="18" name="Picture 17">
            <a:extLst>
              <a:ext uri="{FF2B5EF4-FFF2-40B4-BE49-F238E27FC236}">
                <a16:creationId xmlns:a16="http://schemas.microsoft.com/office/drawing/2014/main" id="{F1553E50-8E3B-1A42-871D-6B85F8BC40AE}"/>
              </a:ext>
            </a:extLst>
          </p:cNvPr>
          <p:cNvPicPr>
            <a:picLocks noChangeAspect="1"/>
          </p:cNvPicPr>
          <p:nvPr/>
        </p:nvPicPr>
        <p:blipFill>
          <a:blip r:embed="rId7"/>
          <a:stretch>
            <a:fillRect/>
          </a:stretch>
        </p:blipFill>
        <p:spPr>
          <a:xfrm>
            <a:off x="7991326" y="3618472"/>
            <a:ext cx="4438948" cy="273166"/>
          </a:xfrm>
          <a:prstGeom prst="rect">
            <a:avLst/>
          </a:prstGeom>
        </p:spPr>
      </p:pic>
    </p:spTree>
    <p:extLst>
      <p:ext uri="{BB962C8B-B14F-4D97-AF65-F5344CB8AC3E}">
        <p14:creationId xmlns:p14="http://schemas.microsoft.com/office/powerpoint/2010/main" val="537359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61</a:t>
            </a:fld>
            <a:endParaRPr lang="en-US"/>
          </a:p>
        </p:txBody>
      </p:sp>
      <p:pic>
        <p:nvPicPr>
          <p:cNvPr id="2" name="Picture 1">
            <a:extLst>
              <a:ext uri="{FF2B5EF4-FFF2-40B4-BE49-F238E27FC236}">
                <a16:creationId xmlns:a16="http://schemas.microsoft.com/office/drawing/2014/main" id="{A566D3A8-BB33-2440-9E92-806495F4DBAF}"/>
              </a:ext>
            </a:extLst>
          </p:cNvPr>
          <p:cNvPicPr>
            <a:picLocks noChangeAspect="1"/>
          </p:cNvPicPr>
          <p:nvPr/>
        </p:nvPicPr>
        <p:blipFill>
          <a:blip r:embed="rId2"/>
          <a:stretch>
            <a:fillRect/>
          </a:stretch>
        </p:blipFill>
        <p:spPr>
          <a:xfrm>
            <a:off x="1524000" y="224598"/>
            <a:ext cx="9144000" cy="1396538"/>
          </a:xfrm>
          <a:prstGeom prst="rect">
            <a:avLst/>
          </a:prstGeom>
        </p:spPr>
      </p:pic>
      <p:pic>
        <p:nvPicPr>
          <p:cNvPr id="4" name="Picture 3">
            <a:extLst>
              <a:ext uri="{FF2B5EF4-FFF2-40B4-BE49-F238E27FC236}">
                <a16:creationId xmlns:a16="http://schemas.microsoft.com/office/drawing/2014/main" id="{A6A36232-B0AA-EA44-A225-94A4BB13E57C}"/>
              </a:ext>
            </a:extLst>
          </p:cNvPr>
          <p:cNvPicPr>
            <a:picLocks noChangeAspect="1"/>
          </p:cNvPicPr>
          <p:nvPr/>
        </p:nvPicPr>
        <p:blipFill>
          <a:blip r:embed="rId3"/>
          <a:stretch>
            <a:fillRect/>
          </a:stretch>
        </p:blipFill>
        <p:spPr>
          <a:xfrm>
            <a:off x="2942168" y="1714501"/>
            <a:ext cx="5202767" cy="521767"/>
          </a:xfrm>
          <a:prstGeom prst="rect">
            <a:avLst/>
          </a:prstGeom>
        </p:spPr>
      </p:pic>
      <p:pic>
        <p:nvPicPr>
          <p:cNvPr id="5" name="Picture 4">
            <a:extLst>
              <a:ext uri="{FF2B5EF4-FFF2-40B4-BE49-F238E27FC236}">
                <a16:creationId xmlns:a16="http://schemas.microsoft.com/office/drawing/2014/main" id="{F93C7FEF-9B2C-B743-99BC-9929E8AB1D7D}"/>
              </a:ext>
            </a:extLst>
          </p:cNvPr>
          <p:cNvPicPr>
            <a:picLocks noChangeAspect="1"/>
          </p:cNvPicPr>
          <p:nvPr/>
        </p:nvPicPr>
        <p:blipFill>
          <a:blip r:embed="rId4"/>
          <a:stretch>
            <a:fillRect/>
          </a:stretch>
        </p:blipFill>
        <p:spPr>
          <a:xfrm>
            <a:off x="2942167" y="2236268"/>
            <a:ext cx="5395588" cy="480483"/>
          </a:xfrm>
          <a:prstGeom prst="rect">
            <a:avLst/>
          </a:prstGeom>
        </p:spPr>
      </p:pic>
      <p:pic>
        <p:nvPicPr>
          <p:cNvPr id="6" name="Picture 5">
            <a:extLst>
              <a:ext uri="{FF2B5EF4-FFF2-40B4-BE49-F238E27FC236}">
                <a16:creationId xmlns:a16="http://schemas.microsoft.com/office/drawing/2014/main" id="{B65FCBD1-A1E4-944E-88BC-82538DA2F792}"/>
              </a:ext>
            </a:extLst>
          </p:cNvPr>
          <p:cNvPicPr>
            <a:picLocks noChangeAspect="1"/>
          </p:cNvPicPr>
          <p:nvPr/>
        </p:nvPicPr>
        <p:blipFill>
          <a:blip r:embed="rId5"/>
          <a:stretch>
            <a:fillRect/>
          </a:stretch>
        </p:blipFill>
        <p:spPr>
          <a:xfrm>
            <a:off x="1803402" y="2851398"/>
            <a:ext cx="6341533" cy="3561368"/>
          </a:xfrm>
          <a:prstGeom prst="rect">
            <a:avLst/>
          </a:prstGeom>
        </p:spPr>
      </p:pic>
    </p:spTree>
    <p:extLst>
      <p:ext uri="{BB962C8B-B14F-4D97-AF65-F5344CB8AC3E}">
        <p14:creationId xmlns:p14="http://schemas.microsoft.com/office/powerpoint/2010/main" val="1782114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62</a:t>
            </a:fld>
            <a:endParaRPr lang="en-US"/>
          </a:p>
        </p:txBody>
      </p:sp>
      <p:pic>
        <p:nvPicPr>
          <p:cNvPr id="2" name="Picture 1">
            <a:extLst>
              <a:ext uri="{FF2B5EF4-FFF2-40B4-BE49-F238E27FC236}">
                <a16:creationId xmlns:a16="http://schemas.microsoft.com/office/drawing/2014/main" id="{36FD6145-E97C-C848-9BFB-5C3027FE4482}"/>
              </a:ext>
            </a:extLst>
          </p:cNvPr>
          <p:cNvPicPr>
            <a:picLocks noChangeAspect="1"/>
          </p:cNvPicPr>
          <p:nvPr/>
        </p:nvPicPr>
        <p:blipFill>
          <a:blip r:embed="rId2"/>
          <a:stretch>
            <a:fillRect/>
          </a:stretch>
        </p:blipFill>
        <p:spPr>
          <a:xfrm>
            <a:off x="2760135" y="416187"/>
            <a:ext cx="6366933" cy="2109433"/>
          </a:xfrm>
          <a:prstGeom prst="rect">
            <a:avLst/>
          </a:prstGeom>
        </p:spPr>
      </p:pic>
      <p:pic>
        <p:nvPicPr>
          <p:cNvPr id="4" name="Picture 3">
            <a:extLst>
              <a:ext uri="{FF2B5EF4-FFF2-40B4-BE49-F238E27FC236}">
                <a16:creationId xmlns:a16="http://schemas.microsoft.com/office/drawing/2014/main" id="{66C3BE3B-72FB-F840-AEF4-5853762C6AFD}"/>
              </a:ext>
            </a:extLst>
          </p:cNvPr>
          <p:cNvPicPr>
            <a:picLocks noChangeAspect="1"/>
          </p:cNvPicPr>
          <p:nvPr/>
        </p:nvPicPr>
        <p:blipFill rotWithShape="1">
          <a:blip r:embed="rId3"/>
          <a:srcRect l="8240" r="12315" b="7201"/>
          <a:stretch/>
        </p:blipFill>
        <p:spPr>
          <a:xfrm>
            <a:off x="3428999" y="2754758"/>
            <a:ext cx="5291668" cy="3601592"/>
          </a:xfrm>
          <a:prstGeom prst="rect">
            <a:avLst/>
          </a:prstGeom>
        </p:spPr>
      </p:pic>
    </p:spTree>
    <p:extLst>
      <p:ext uri="{BB962C8B-B14F-4D97-AF65-F5344CB8AC3E}">
        <p14:creationId xmlns:p14="http://schemas.microsoft.com/office/powerpoint/2010/main" val="2482251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63</a:t>
            </a:fld>
            <a:endParaRPr lang="en-US"/>
          </a:p>
        </p:txBody>
      </p:sp>
      <p:pic>
        <p:nvPicPr>
          <p:cNvPr id="2" name="Picture 1">
            <a:extLst>
              <a:ext uri="{FF2B5EF4-FFF2-40B4-BE49-F238E27FC236}">
                <a16:creationId xmlns:a16="http://schemas.microsoft.com/office/drawing/2014/main" id="{23391661-F4E4-FC44-AEFD-E991100E18FC}"/>
              </a:ext>
            </a:extLst>
          </p:cNvPr>
          <p:cNvPicPr>
            <a:picLocks noChangeAspect="1"/>
          </p:cNvPicPr>
          <p:nvPr/>
        </p:nvPicPr>
        <p:blipFill>
          <a:blip r:embed="rId2"/>
          <a:stretch>
            <a:fillRect/>
          </a:stretch>
        </p:blipFill>
        <p:spPr>
          <a:xfrm>
            <a:off x="1524000" y="151172"/>
            <a:ext cx="9144000" cy="2034457"/>
          </a:xfrm>
          <a:prstGeom prst="rect">
            <a:avLst/>
          </a:prstGeom>
        </p:spPr>
      </p:pic>
      <p:pic>
        <p:nvPicPr>
          <p:cNvPr id="4" name="Picture 3">
            <a:extLst>
              <a:ext uri="{FF2B5EF4-FFF2-40B4-BE49-F238E27FC236}">
                <a16:creationId xmlns:a16="http://schemas.microsoft.com/office/drawing/2014/main" id="{701B5480-C8D7-D242-8874-D0FC620B3405}"/>
              </a:ext>
            </a:extLst>
          </p:cNvPr>
          <p:cNvPicPr>
            <a:picLocks noChangeAspect="1"/>
          </p:cNvPicPr>
          <p:nvPr/>
        </p:nvPicPr>
        <p:blipFill>
          <a:blip r:embed="rId3"/>
          <a:stretch>
            <a:fillRect/>
          </a:stretch>
        </p:blipFill>
        <p:spPr>
          <a:xfrm>
            <a:off x="2184400" y="2120900"/>
            <a:ext cx="7823200" cy="2616200"/>
          </a:xfrm>
          <a:prstGeom prst="rect">
            <a:avLst/>
          </a:prstGeom>
        </p:spPr>
      </p:pic>
      <p:pic>
        <p:nvPicPr>
          <p:cNvPr id="5" name="Picture 4">
            <a:extLst>
              <a:ext uri="{FF2B5EF4-FFF2-40B4-BE49-F238E27FC236}">
                <a16:creationId xmlns:a16="http://schemas.microsoft.com/office/drawing/2014/main" id="{EEEBADC1-F8C8-0047-AE5B-2072478AB0B4}"/>
              </a:ext>
            </a:extLst>
          </p:cNvPr>
          <p:cNvPicPr>
            <a:picLocks noChangeAspect="1"/>
          </p:cNvPicPr>
          <p:nvPr/>
        </p:nvPicPr>
        <p:blipFill>
          <a:blip r:embed="rId4"/>
          <a:stretch>
            <a:fillRect/>
          </a:stretch>
        </p:blipFill>
        <p:spPr>
          <a:xfrm>
            <a:off x="2133600" y="4967817"/>
            <a:ext cx="7924800" cy="495300"/>
          </a:xfrm>
          <a:prstGeom prst="rect">
            <a:avLst/>
          </a:prstGeom>
        </p:spPr>
      </p:pic>
      <p:pic>
        <p:nvPicPr>
          <p:cNvPr id="6" name="Picture 5">
            <a:extLst>
              <a:ext uri="{FF2B5EF4-FFF2-40B4-BE49-F238E27FC236}">
                <a16:creationId xmlns:a16="http://schemas.microsoft.com/office/drawing/2014/main" id="{79F95371-59F3-F74A-A92D-325201EFF477}"/>
              </a:ext>
            </a:extLst>
          </p:cNvPr>
          <p:cNvPicPr>
            <a:picLocks noChangeAspect="1"/>
          </p:cNvPicPr>
          <p:nvPr/>
        </p:nvPicPr>
        <p:blipFill>
          <a:blip r:embed="rId5"/>
          <a:stretch>
            <a:fillRect/>
          </a:stretch>
        </p:blipFill>
        <p:spPr>
          <a:xfrm>
            <a:off x="1524000" y="5630333"/>
            <a:ext cx="8851900" cy="838200"/>
          </a:xfrm>
          <a:prstGeom prst="rect">
            <a:avLst/>
          </a:prstGeom>
        </p:spPr>
      </p:pic>
    </p:spTree>
    <p:extLst>
      <p:ext uri="{BB962C8B-B14F-4D97-AF65-F5344CB8AC3E}">
        <p14:creationId xmlns:p14="http://schemas.microsoft.com/office/powerpoint/2010/main" val="391006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64</a:t>
            </a:fld>
            <a:endParaRPr lang="en-US"/>
          </a:p>
        </p:txBody>
      </p:sp>
      <p:pic>
        <p:nvPicPr>
          <p:cNvPr id="2" name="Picture 1">
            <a:extLst>
              <a:ext uri="{FF2B5EF4-FFF2-40B4-BE49-F238E27FC236}">
                <a16:creationId xmlns:a16="http://schemas.microsoft.com/office/drawing/2014/main" id="{BBA686B6-5AD2-9E42-84E3-D2B21744C73F}"/>
              </a:ext>
            </a:extLst>
          </p:cNvPr>
          <p:cNvPicPr>
            <a:picLocks noChangeAspect="1"/>
          </p:cNvPicPr>
          <p:nvPr/>
        </p:nvPicPr>
        <p:blipFill>
          <a:blip r:embed="rId2"/>
          <a:stretch>
            <a:fillRect/>
          </a:stretch>
        </p:blipFill>
        <p:spPr>
          <a:xfrm>
            <a:off x="1524000" y="435644"/>
            <a:ext cx="9144000" cy="991378"/>
          </a:xfrm>
          <a:prstGeom prst="rect">
            <a:avLst/>
          </a:prstGeom>
        </p:spPr>
      </p:pic>
      <p:pic>
        <p:nvPicPr>
          <p:cNvPr id="4" name="Picture 3">
            <a:extLst>
              <a:ext uri="{FF2B5EF4-FFF2-40B4-BE49-F238E27FC236}">
                <a16:creationId xmlns:a16="http://schemas.microsoft.com/office/drawing/2014/main" id="{459BA64F-CD91-F849-92AB-FC423A476F87}"/>
              </a:ext>
            </a:extLst>
          </p:cNvPr>
          <p:cNvPicPr>
            <a:picLocks noChangeAspect="1"/>
          </p:cNvPicPr>
          <p:nvPr/>
        </p:nvPicPr>
        <p:blipFill>
          <a:blip r:embed="rId3"/>
          <a:stretch>
            <a:fillRect/>
          </a:stretch>
        </p:blipFill>
        <p:spPr>
          <a:xfrm>
            <a:off x="1816100" y="1763184"/>
            <a:ext cx="8851900" cy="927100"/>
          </a:xfrm>
          <a:prstGeom prst="rect">
            <a:avLst/>
          </a:prstGeom>
        </p:spPr>
      </p:pic>
      <p:pic>
        <p:nvPicPr>
          <p:cNvPr id="5" name="Picture 4">
            <a:extLst>
              <a:ext uri="{FF2B5EF4-FFF2-40B4-BE49-F238E27FC236}">
                <a16:creationId xmlns:a16="http://schemas.microsoft.com/office/drawing/2014/main" id="{35070F23-5358-D147-AE2F-B499589BCA72}"/>
              </a:ext>
            </a:extLst>
          </p:cNvPr>
          <p:cNvPicPr>
            <a:picLocks noChangeAspect="1"/>
          </p:cNvPicPr>
          <p:nvPr/>
        </p:nvPicPr>
        <p:blipFill>
          <a:blip r:embed="rId4"/>
          <a:stretch>
            <a:fillRect/>
          </a:stretch>
        </p:blipFill>
        <p:spPr>
          <a:xfrm>
            <a:off x="1524000" y="2864889"/>
            <a:ext cx="9144000" cy="1873291"/>
          </a:xfrm>
          <a:prstGeom prst="rect">
            <a:avLst/>
          </a:prstGeom>
        </p:spPr>
      </p:pic>
      <p:pic>
        <p:nvPicPr>
          <p:cNvPr id="6" name="Picture 5">
            <a:extLst>
              <a:ext uri="{FF2B5EF4-FFF2-40B4-BE49-F238E27FC236}">
                <a16:creationId xmlns:a16="http://schemas.microsoft.com/office/drawing/2014/main" id="{CF24D090-6B67-2D4F-87ED-E37801E1DB5E}"/>
              </a:ext>
            </a:extLst>
          </p:cNvPr>
          <p:cNvPicPr>
            <a:picLocks noChangeAspect="1"/>
          </p:cNvPicPr>
          <p:nvPr/>
        </p:nvPicPr>
        <p:blipFill>
          <a:blip r:embed="rId5"/>
          <a:stretch>
            <a:fillRect/>
          </a:stretch>
        </p:blipFill>
        <p:spPr>
          <a:xfrm>
            <a:off x="1765300" y="4792825"/>
            <a:ext cx="8902700" cy="1816100"/>
          </a:xfrm>
          <a:prstGeom prst="rect">
            <a:avLst/>
          </a:prstGeom>
        </p:spPr>
      </p:pic>
    </p:spTree>
    <p:extLst>
      <p:ext uri="{BB962C8B-B14F-4D97-AF65-F5344CB8AC3E}">
        <p14:creationId xmlns:p14="http://schemas.microsoft.com/office/powerpoint/2010/main" val="168453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65</a:t>
            </a:fld>
            <a:endParaRPr lang="en-US"/>
          </a:p>
        </p:txBody>
      </p:sp>
      <p:pic>
        <p:nvPicPr>
          <p:cNvPr id="5" name="Picture 4">
            <a:extLst>
              <a:ext uri="{FF2B5EF4-FFF2-40B4-BE49-F238E27FC236}">
                <a16:creationId xmlns:a16="http://schemas.microsoft.com/office/drawing/2014/main" id="{E744FBE6-9B55-2D49-B447-B01B5CF31095}"/>
              </a:ext>
            </a:extLst>
          </p:cNvPr>
          <p:cNvPicPr>
            <a:picLocks noChangeAspect="1"/>
          </p:cNvPicPr>
          <p:nvPr/>
        </p:nvPicPr>
        <p:blipFill rotWithShape="1">
          <a:blip r:embed="rId2"/>
          <a:srcRect b="1112"/>
          <a:stretch/>
        </p:blipFill>
        <p:spPr>
          <a:xfrm>
            <a:off x="1656522" y="0"/>
            <a:ext cx="8878957" cy="6781800"/>
          </a:xfrm>
          <a:prstGeom prst="rect">
            <a:avLst/>
          </a:prstGeom>
        </p:spPr>
      </p:pic>
    </p:spTree>
    <p:extLst>
      <p:ext uri="{BB962C8B-B14F-4D97-AF65-F5344CB8AC3E}">
        <p14:creationId xmlns:p14="http://schemas.microsoft.com/office/powerpoint/2010/main" val="1443690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66</a:t>
            </a:fld>
            <a:endParaRPr lang="en-US"/>
          </a:p>
        </p:txBody>
      </p:sp>
      <p:pic>
        <p:nvPicPr>
          <p:cNvPr id="2" name="Picture 1">
            <a:extLst>
              <a:ext uri="{FF2B5EF4-FFF2-40B4-BE49-F238E27FC236}">
                <a16:creationId xmlns:a16="http://schemas.microsoft.com/office/drawing/2014/main" id="{C9E521A4-17BE-3049-8E81-608C5CF4B226}"/>
              </a:ext>
            </a:extLst>
          </p:cNvPr>
          <p:cNvPicPr>
            <a:picLocks noChangeAspect="1"/>
          </p:cNvPicPr>
          <p:nvPr/>
        </p:nvPicPr>
        <p:blipFill>
          <a:blip r:embed="rId2"/>
          <a:stretch>
            <a:fillRect/>
          </a:stretch>
        </p:blipFill>
        <p:spPr>
          <a:xfrm>
            <a:off x="1524000" y="119796"/>
            <a:ext cx="9144000" cy="827208"/>
          </a:xfrm>
          <a:prstGeom prst="rect">
            <a:avLst/>
          </a:prstGeom>
        </p:spPr>
      </p:pic>
      <p:pic>
        <p:nvPicPr>
          <p:cNvPr id="4" name="Picture 3">
            <a:extLst>
              <a:ext uri="{FF2B5EF4-FFF2-40B4-BE49-F238E27FC236}">
                <a16:creationId xmlns:a16="http://schemas.microsoft.com/office/drawing/2014/main" id="{CB9BE098-144C-F149-86D5-66E0BC5316F4}"/>
              </a:ext>
            </a:extLst>
          </p:cNvPr>
          <p:cNvPicPr>
            <a:picLocks noChangeAspect="1"/>
          </p:cNvPicPr>
          <p:nvPr/>
        </p:nvPicPr>
        <p:blipFill>
          <a:blip r:embed="rId3"/>
          <a:stretch>
            <a:fillRect/>
          </a:stretch>
        </p:blipFill>
        <p:spPr>
          <a:xfrm>
            <a:off x="1905000" y="1200150"/>
            <a:ext cx="8382000" cy="5270500"/>
          </a:xfrm>
          <a:prstGeom prst="rect">
            <a:avLst/>
          </a:prstGeom>
        </p:spPr>
      </p:pic>
    </p:spTree>
    <p:extLst>
      <p:ext uri="{BB962C8B-B14F-4D97-AF65-F5344CB8AC3E}">
        <p14:creationId xmlns:p14="http://schemas.microsoft.com/office/powerpoint/2010/main" val="2381682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67</a:t>
            </a:fld>
            <a:endParaRPr lang="en-US"/>
          </a:p>
        </p:txBody>
      </p:sp>
      <p:pic>
        <p:nvPicPr>
          <p:cNvPr id="2" name="Picture 1">
            <a:extLst>
              <a:ext uri="{FF2B5EF4-FFF2-40B4-BE49-F238E27FC236}">
                <a16:creationId xmlns:a16="http://schemas.microsoft.com/office/drawing/2014/main" id="{E661634E-3A8D-6A49-AB82-E38E742E5948}"/>
              </a:ext>
            </a:extLst>
          </p:cNvPr>
          <p:cNvPicPr>
            <a:picLocks noChangeAspect="1"/>
          </p:cNvPicPr>
          <p:nvPr/>
        </p:nvPicPr>
        <p:blipFill>
          <a:blip r:embed="rId2"/>
          <a:stretch>
            <a:fillRect/>
          </a:stretch>
        </p:blipFill>
        <p:spPr>
          <a:xfrm>
            <a:off x="1524000" y="176090"/>
            <a:ext cx="9144000" cy="900887"/>
          </a:xfrm>
          <a:prstGeom prst="rect">
            <a:avLst/>
          </a:prstGeom>
        </p:spPr>
      </p:pic>
      <p:pic>
        <p:nvPicPr>
          <p:cNvPr id="4" name="Picture 3">
            <a:extLst>
              <a:ext uri="{FF2B5EF4-FFF2-40B4-BE49-F238E27FC236}">
                <a16:creationId xmlns:a16="http://schemas.microsoft.com/office/drawing/2014/main" id="{6644419A-CEB3-334F-B9BD-2F37328EB05E}"/>
              </a:ext>
            </a:extLst>
          </p:cNvPr>
          <p:cNvPicPr>
            <a:picLocks noChangeAspect="1"/>
          </p:cNvPicPr>
          <p:nvPr/>
        </p:nvPicPr>
        <p:blipFill>
          <a:blip r:embed="rId3"/>
          <a:stretch>
            <a:fillRect/>
          </a:stretch>
        </p:blipFill>
        <p:spPr>
          <a:xfrm>
            <a:off x="1524000" y="1244880"/>
            <a:ext cx="9144000" cy="1404906"/>
          </a:xfrm>
          <a:prstGeom prst="rect">
            <a:avLst/>
          </a:prstGeom>
        </p:spPr>
      </p:pic>
      <p:grpSp>
        <p:nvGrpSpPr>
          <p:cNvPr id="7" name="Group 6">
            <a:extLst>
              <a:ext uri="{FF2B5EF4-FFF2-40B4-BE49-F238E27FC236}">
                <a16:creationId xmlns:a16="http://schemas.microsoft.com/office/drawing/2014/main" id="{3BF246AA-B467-C846-9DDF-80DD02EE78D0}"/>
              </a:ext>
            </a:extLst>
          </p:cNvPr>
          <p:cNvGrpSpPr/>
          <p:nvPr/>
        </p:nvGrpSpPr>
        <p:grpSpPr>
          <a:xfrm>
            <a:off x="2743200" y="2817691"/>
            <a:ext cx="6705600" cy="3731365"/>
            <a:chOff x="0" y="2819400"/>
            <a:chExt cx="9144000" cy="5568632"/>
          </a:xfrm>
        </p:grpSpPr>
        <p:pic>
          <p:nvPicPr>
            <p:cNvPr id="5" name="Picture 4">
              <a:extLst>
                <a:ext uri="{FF2B5EF4-FFF2-40B4-BE49-F238E27FC236}">
                  <a16:creationId xmlns:a16="http://schemas.microsoft.com/office/drawing/2014/main" id="{9F69BCB7-B015-8847-B90B-96612B5DACA4}"/>
                </a:ext>
              </a:extLst>
            </p:cNvPr>
            <p:cNvPicPr>
              <a:picLocks noChangeAspect="1"/>
            </p:cNvPicPr>
            <p:nvPr/>
          </p:nvPicPr>
          <p:blipFill>
            <a:blip r:embed="rId4"/>
            <a:stretch>
              <a:fillRect/>
            </a:stretch>
          </p:blipFill>
          <p:spPr>
            <a:xfrm>
              <a:off x="0" y="2819400"/>
              <a:ext cx="9144000" cy="1219200"/>
            </a:xfrm>
            <a:prstGeom prst="rect">
              <a:avLst/>
            </a:prstGeom>
          </p:spPr>
        </p:pic>
        <p:pic>
          <p:nvPicPr>
            <p:cNvPr id="6" name="Picture 5">
              <a:extLst>
                <a:ext uri="{FF2B5EF4-FFF2-40B4-BE49-F238E27FC236}">
                  <a16:creationId xmlns:a16="http://schemas.microsoft.com/office/drawing/2014/main" id="{B168941C-AD63-194B-B23D-7EE78A0DAACB}"/>
                </a:ext>
              </a:extLst>
            </p:cNvPr>
            <p:cNvPicPr>
              <a:picLocks noChangeAspect="1"/>
            </p:cNvPicPr>
            <p:nvPr/>
          </p:nvPicPr>
          <p:blipFill>
            <a:blip r:embed="rId5"/>
            <a:stretch>
              <a:fillRect/>
            </a:stretch>
          </p:blipFill>
          <p:spPr>
            <a:xfrm>
              <a:off x="0" y="4148945"/>
              <a:ext cx="9144000" cy="4239087"/>
            </a:xfrm>
            <a:prstGeom prst="rect">
              <a:avLst/>
            </a:prstGeom>
          </p:spPr>
        </p:pic>
      </p:grpSp>
      <p:pic>
        <p:nvPicPr>
          <p:cNvPr id="8" name="Picture 7">
            <a:extLst>
              <a:ext uri="{FF2B5EF4-FFF2-40B4-BE49-F238E27FC236}">
                <a16:creationId xmlns:a16="http://schemas.microsoft.com/office/drawing/2014/main" id="{58BF193B-DAE9-6244-B6C1-B7E8331163D3}"/>
              </a:ext>
            </a:extLst>
          </p:cNvPr>
          <p:cNvPicPr>
            <a:picLocks noChangeAspect="1"/>
          </p:cNvPicPr>
          <p:nvPr/>
        </p:nvPicPr>
        <p:blipFill>
          <a:blip r:embed="rId6"/>
          <a:stretch>
            <a:fillRect/>
          </a:stretch>
        </p:blipFill>
        <p:spPr>
          <a:xfrm>
            <a:off x="5579534" y="6362215"/>
            <a:ext cx="2276959" cy="273050"/>
          </a:xfrm>
          <a:prstGeom prst="rect">
            <a:avLst/>
          </a:prstGeom>
        </p:spPr>
      </p:pic>
    </p:spTree>
    <p:extLst>
      <p:ext uri="{BB962C8B-B14F-4D97-AF65-F5344CB8AC3E}">
        <p14:creationId xmlns:p14="http://schemas.microsoft.com/office/powerpoint/2010/main" val="707241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68</a:t>
            </a:fld>
            <a:endParaRPr lang="en-US"/>
          </a:p>
        </p:txBody>
      </p:sp>
      <p:pic>
        <p:nvPicPr>
          <p:cNvPr id="2" name="Picture 1">
            <a:extLst>
              <a:ext uri="{FF2B5EF4-FFF2-40B4-BE49-F238E27FC236}">
                <a16:creationId xmlns:a16="http://schemas.microsoft.com/office/drawing/2014/main" id="{5F2F11C8-1341-8D4E-8BD1-2B49D9F62293}"/>
              </a:ext>
            </a:extLst>
          </p:cNvPr>
          <p:cNvPicPr>
            <a:picLocks noChangeAspect="1"/>
          </p:cNvPicPr>
          <p:nvPr/>
        </p:nvPicPr>
        <p:blipFill>
          <a:blip r:embed="rId2"/>
          <a:stretch>
            <a:fillRect/>
          </a:stretch>
        </p:blipFill>
        <p:spPr>
          <a:xfrm>
            <a:off x="1524000" y="142702"/>
            <a:ext cx="9144000" cy="6572596"/>
          </a:xfrm>
          <a:prstGeom prst="rect">
            <a:avLst/>
          </a:prstGeom>
        </p:spPr>
      </p:pic>
    </p:spTree>
    <p:extLst>
      <p:ext uri="{BB962C8B-B14F-4D97-AF65-F5344CB8AC3E}">
        <p14:creationId xmlns:p14="http://schemas.microsoft.com/office/powerpoint/2010/main" val="1460732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69</a:t>
            </a:fld>
            <a:endParaRPr lang="en-US"/>
          </a:p>
        </p:txBody>
      </p:sp>
      <p:pic>
        <p:nvPicPr>
          <p:cNvPr id="2" name="Picture 1">
            <a:extLst>
              <a:ext uri="{FF2B5EF4-FFF2-40B4-BE49-F238E27FC236}">
                <a16:creationId xmlns:a16="http://schemas.microsoft.com/office/drawing/2014/main" id="{E9202188-B37A-044F-B298-51E93E196D24}"/>
              </a:ext>
            </a:extLst>
          </p:cNvPr>
          <p:cNvPicPr>
            <a:picLocks noChangeAspect="1"/>
          </p:cNvPicPr>
          <p:nvPr/>
        </p:nvPicPr>
        <p:blipFill>
          <a:blip r:embed="rId2"/>
          <a:stretch>
            <a:fillRect/>
          </a:stretch>
        </p:blipFill>
        <p:spPr>
          <a:xfrm>
            <a:off x="2548914" y="671512"/>
            <a:ext cx="6793831" cy="5867400"/>
          </a:xfrm>
          <a:prstGeom prst="rect">
            <a:avLst/>
          </a:prstGeom>
        </p:spPr>
      </p:pic>
      <p:sp>
        <p:nvSpPr>
          <p:cNvPr id="4" name="TextBox 3">
            <a:extLst>
              <a:ext uri="{FF2B5EF4-FFF2-40B4-BE49-F238E27FC236}">
                <a16:creationId xmlns:a16="http://schemas.microsoft.com/office/drawing/2014/main" id="{8CF0857E-5D57-1443-ABC5-65AA978A43C3}"/>
              </a:ext>
            </a:extLst>
          </p:cNvPr>
          <p:cNvSpPr txBox="1"/>
          <p:nvPr/>
        </p:nvSpPr>
        <p:spPr>
          <a:xfrm>
            <a:off x="3191934" y="119617"/>
            <a:ext cx="272388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Amino Acids (</a:t>
            </a:r>
            <a:r>
              <a:rPr lang="en-US" b="1" dirty="0" err="1">
                <a:latin typeface="Times New Roman" panose="02020603050405020304" pitchFamily="18" charset="0"/>
                <a:cs typeface="Times New Roman" panose="02020603050405020304" pitchFamily="18" charset="0"/>
              </a:rPr>
              <a:t>Zwiterions</a:t>
            </a:r>
            <a:r>
              <a:rPr lang="en-US" b="1" dirty="0">
                <a:latin typeface="Times New Roman" panose="02020603050405020304" pitchFamily="18" charset="0"/>
                <a:cs typeface="Times New Roman" panose="02020603050405020304" pitchFamily="18" charset="0"/>
              </a:rPr>
              <a:t>)</a:t>
            </a:r>
          </a:p>
        </p:txBody>
      </p:sp>
      <p:sp>
        <p:nvSpPr>
          <p:cNvPr id="5" name="Oval 4">
            <a:extLst>
              <a:ext uri="{FF2B5EF4-FFF2-40B4-BE49-F238E27FC236}">
                <a16:creationId xmlns:a16="http://schemas.microsoft.com/office/drawing/2014/main" id="{321FB57C-7B80-FD43-8A9D-6F0858DC5F9D}"/>
              </a:ext>
            </a:extLst>
          </p:cNvPr>
          <p:cNvSpPr/>
          <p:nvPr/>
        </p:nvSpPr>
        <p:spPr>
          <a:xfrm>
            <a:off x="2971800" y="3308879"/>
            <a:ext cx="1016000" cy="12969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16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EEDF5E-949D-DB4A-A935-3DC1C951DEA1}"/>
              </a:ext>
            </a:extLst>
          </p:cNvPr>
          <p:cNvSpPr txBox="1"/>
          <p:nvPr/>
        </p:nvSpPr>
        <p:spPr>
          <a:xfrm>
            <a:off x="3536241" y="794758"/>
            <a:ext cx="330122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Common Tangent Construction</a:t>
            </a:r>
          </a:p>
        </p:txBody>
      </p:sp>
      <p:pic>
        <p:nvPicPr>
          <p:cNvPr id="2" name="Picture 1">
            <a:extLst>
              <a:ext uri="{FF2B5EF4-FFF2-40B4-BE49-F238E27FC236}">
                <a16:creationId xmlns:a16="http://schemas.microsoft.com/office/drawing/2014/main" id="{CF0F795D-7F9B-674C-90E7-4F572A77522C}"/>
              </a:ext>
            </a:extLst>
          </p:cNvPr>
          <p:cNvPicPr>
            <a:picLocks noChangeAspect="1"/>
          </p:cNvPicPr>
          <p:nvPr/>
        </p:nvPicPr>
        <p:blipFill>
          <a:blip r:embed="rId2"/>
          <a:stretch>
            <a:fillRect/>
          </a:stretch>
        </p:blipFill>
        <p:spPr>
          <a:xfrm>
            <a:off x="418744" y="1296027"/>
            <a:ext cx="7936123" cy="5100499"/>
          </a:xfrm>
          <a:prstGeom prst="rect">
            <a:avLst/>
          </a:prstGeom>
        </p:spPr>
      </p:pic>
      <p:sp>
        <p:nvSpPr>
          <p:cNvPr id="4" name="TextBox 3">
            <a:extLst>
              <a:ext uri="{FF2B5EF4-FFF2-40B4-BE49-F238E27FC236}">
                <a16:creationId xmlns:a16="http://schemas.microsoft.com/office/drawing/2014/main" id="{B7AA45B0-2AE4-754C-BC5F-9CC4A634400E}"/>
              </a:ext>
            </a:extLst>
          </p:cNvPr>
          <p:cNvSpPr txBox="1"/>
          <p:nvPr/>
        </p:nvSpPr>
        <p:spPr>
          <a:xfrm>
            <a:off x="8606634" y="247731"/>
            <a:ext cx="3145413" cy="830997"/>
          </a:xfrm>
          <a:prstGeom prst="rect">
            <a:avLst/>
          </a:prstGeom>
          <a:noFill/>
        </p:spPr>
        <p:txBody>
          <a:bodyPr wrap="none" rtlCol="0">
            <a:spAutoFit/>
          </a:bodyPr>
          <a:lstStyle/>
          <a:p>
            <a:r>
              <a:rPr lang="en-US" sz="1200" dirty="0"/>
              <a:t>Does </a:t>
            </a:r>
            <a:r>
              <a:rPr lang="en-US" sz="1200" dirty="0" err="1"/>
              <a:t>dG</a:t>
            </a:r>
            <a:r>
              <a:rPr lang="en-US" sz="1200" dirty="0"/>
              <a:t>/dx</a:t>
            </a:r>
            <a:r>
              <a:rPr lang="en-US" sz="1200" baseline="-25000" dirty="0"/>
              <a:t>i </a:t>
            </a:r>
            <a:r>
              <a:rPr lang="en-US" sz="1200" dirty="0"/>
              <a:t>= </a:t>
            </a:r>
            <a:r>
              <a:rPr lang="en-US" sz="1200" dirty="0" err="1"/>
              <a:t>dG</a:t>
            </a:r>
            <a:r>
              <a:rPr lang="en-US" sz="1200" dirty="0"/>
              <a:t>/</a:t>
            </a:r>
            <a:r>
              <a:rPr lang="en-US" sz="1200" dirty="0" err="1"/>
              <a:t>dn</a:t>
            </a:r>
            <a:r>
              <a:rPr lang="en-US" sz="1200" baseline="-25000" dirty="0" err="1"/>
              <a:t>i</a:t>
            </a:r>
            <a:r>
              <a:rPr lang="en-US" sz="1200" dirty="0"/>
              <a:t> = </a:t>
            </a:r>
            <a:r>
              <a:rPr lang="en-US" sz="1200" dirty="0">
                <a:latin typeface="Symbol" pitchFamily="2" charset="2"/>
              </a:rPr>
              <a:t>m</a:t>
            </a:r>
            <a:r>
              <a:rPr lang="en-US" sz="1200" baseline="-25000" dirty="0"/>
              <a:t>i</a:t>
            </a:r>
            <a:r>
              <a:rPr lang="en-US" sz="1200" dirty="0"/>
              <a:t>?</a:t>
            </a:r>
          </a:p>
          <a:p>
            <a:r>
              <a:rPr lang="en-US" sz="1200" b="1" dirty="0"/>
              <a:t>Not exactly</a:t>
            </a:r>
          </a:p>
          <a:p>
            <a:r>
              <a:rPr lang="en-US" sz="1200" dirty="0" err="1"/>
              <a:t>dG</a:t>
            </a:r>
            <a:r>
              <a:rPr lang="en-US" sz="1200" dirty="0"/>
              <a:t>/</a:t>
            </a:r>
            <a:r>
              <a:rPr lang="en-US" sz="1200" dirty="0" err="1"/>
              <a:t>dn</a:t>
            </a:r>
            <a:r>
              <a:rPr lang="en-US" sz="1200" baseline="-25000" dirty="0" err="1"/>
              <a:t>i</a:t>
            </a:r>
            <a:r>
              <a:rPr lang="en-US" sz="1200" dirty="0"/>
              <a:t> = </a:t>
            </a:r>
            <a:r>
              <a:rPr lang="en-US" sz="1200" dirty="0" err="1"/>
              <a:t>dG</a:t>
            </a:r>
            <a:r>
              <a:rPr lang="en-US" sz="1200" dirty="0"/>
              <a:t>/dx</a:t>
            </a:r>
            <a:r>
              <a:rPr lang="en-US" sz="1200" baseline="-25000" dirty="0"/>
              <a:t>i</a:t>
            </a:r>
            <a:r>
              <a:rPr lang="en-US" sz="1200" dirty="0"/>
              <a:t> dx</a:t>
            </a:r>
            <a:r>
              <a:rPr lang="en-US" sz="1200" baseline="-25000" dirty="0"/>
              <a:t>i</a:t>
            </a:r>
            <a:r>
              <a:rPr lang="en-US" sz="1200" dirty="0"/>
              <a:t>/</a:t>
            </a:r>
            <a:r>
              <a:rPr lang="en-US" sz="1200" dirty="0" err="1"/>
              <a:t>dn</a:t>
            </a:r>
            <a:r>
              <a:rPr lang="en-US" sz="1200" baseline="-25000" dirty="0" err="1"/>
              <a:t>i</a:t>
            </a:r>
            <a:endParaRPr lang="en-US" sz="1200" dirty="0"/>
          </a:p>
          <a:p>
            <a:r>
              <a:rPr lang="en-US" sz="1200" dirty="0"/>
              <a:t>dx</a:t>
            </a:r>
            <a:r>
              <a:rPr lang="en-US" sz="1200" baseline="-25000" dirty="0"/>
              <a:t>i</a:t>
            </a:r>
            <a:r>
              <a:rPr lang="en-US" sz="1200" dirty="0"/>
              <a:t>/</a:t>
            </a:r>
            <a:r>
              <a:rPr lang="en-US" sz="1200" dirty="0" err="1"/>
              <a:t>dn</a:t>
            </a:r>
            <a:r>
              <a:rPr lang="en-US" sz="1200" baseline="-25000" dirty="0" err="1"/>
              <a:t>i</a:t>
            </a:r>
            <a:r>
              <a:rPr lang="en-US" sz="1200" dirty="0"/>
              <a:t> = d(</a:t>
            </a:r>
            <a:r>
              <a:rPr lang="en-US" sz="1200" dirty="0" err="1"/>
              <a:t>n</a:t>
            </a:r>
            <a:r>
              <a:rPr lang="en-US" sz="1200" baseline="-25000" dirty="0" err="1"/>
              <a:t>i</a:t>
            </a:r>
            <a:r>
              <a:rPr lang="en-US" sz="1200" dirty="0"/>
              <a:t>/(</a:t>
            </a:r>
            <a:r>
              <a:rPr lang="en-US" sz="1200" dirty="0" err="1"/>
              <a:t>n</a:t>
            </a:r>
            <a:r>
              <a:rPr lang="en-US" sz="1200" baseline="-25000" dirty="0" err="1"/>
              <a:t>i</a:t>
            </a:r>
            <a:r>
              <a:rPr lang="en-US" sz="1200" dirty="0" err="1"/>
              <a:t>+n</a:t>
            </a:r>
            <a:r>
              <a:rPr lang="en-US" sz="1200" baseline="-25000" dirty="0" err="1"/>
              <a:t>j</a:t>
            </a:r>
            <a:r>
              <a:rPr lang="en-US" sz="1200" dirty="0"/>
              <a:t>))/</a:t>
            </a:r>
            <a:r>
              <a:rPr lang="en-US" sz="1200" dirty="0" err="1"/>
              <a:t>dn</a:t>
            </a:r>
            <a:r>
              <a:rPr lang="en-US" sz="1200" baseline="-25000" dirty="0" err="1"/>
              <a:t>i</a:t>
            </a:r>
            <a:r>
              <a:rPr lang="en-US" sz="1200" dirty="0"/>
              <a:t> = 1/(</a:t>
            </a:r>
            <a:r>
              <a:rPr lang="en-US" sz="1200" dirty="0" err="1"/>
              <a:t>n</a:t>
            </a:r>
            <a:r>
              <a:rPr lang="en-US" sz="1200" baseline="-25000" dirty="0" err="1"/>
              <a:t>i</a:t>
            </a:r>
            <a:r>
              <a:rPr lang="en-US" sz="1200" dirty="0" err="1"/>
              <a:t>+n</a:t>
            </a:r>
            <a:r>
              <a:rPr lang="en-US" sz="1200" baseline="-25000" dirty="0" err="1"/>
              <a:t>j</a:t>
            </a:r>
            <a:r>
              <a:rPr lang="en-US" sz="1200" dirty="0"/>
              <a:t>) – </a:t>
            </a:r>
            <a:r>
              <a:rPr lang="en-US" sz="1200" dirty="0" err="1"/>
              <a:t>n</a:t>
            </a:r>
            <a:r>
              <a:rPr lang="en-US" sz="1200" baseline="-25000" dirty="0" err="1"/>
              <a:t>i</a:t>
            </a:r>
            <a:r>
              <a:rPr lang="en-US" sz="1200" dirty="0"/>
              <a:t>/(</a:t>
            </a:r>
            <a:r>
              <a:rPr lang="en-US" sz="1200" dirty="0" err="1"/>
              <a:t>n</a:t>
            </a:r>
            <a:r>
              <a:rPr lang="en-US" sz="1200" baseline="-25000" dirty="0" err="1"/>
              <a:t>i</a:t>
            </a:r>
            <a:r>
              <a:rPr lang="en-US" sz="1200" dirty="0" err="1"/>
              <a:t>+n</a:t>
            </a:r>
            <a:r>
              <a:rPr lang="en-US" sz="1200" baseline="-25000" dirty="0" err="1"/>
              <a:t>j</a:t>
            </a:r>
            <a:r>
              <a:rPr lang="en-US" sz="1200" dirty="0"/>
              <a:t>)</a:t>
            </a:r>
            <a:r>
              <a:rPr lang="en-US" sz="1200" baseline="30000" dirty="0"/>
              <a:t>2</a:t>
            </a:r>
            <a:r>
              <a:rPr lang="en-US" sz="1200" dirty="0"/>
              <a:t> </a:t>
            </a:r>
            <a:endParaRPr lang="en-US" sz="1200" baseline="-25000" dirty="0"/>
          </a:p>
        </p:txBody>
      </p:sp>
      <p:pic>
        <p:nvPicPr>
          <p:cNvPr id="3" name="Picture 2">
            <a:extLst>
              <a:ext uri="{FF2B5EF4-FFF2-40B4-BE49-F238E27FC236}">
                <a16:creationId xmlns:a16="http://schemas.microsoft.com/office/drawing/2014/main" id="{97F98C70-5961-B745-AD31-4C4C83DCF7D4}"/>
              </a:ext>
            </a:extLst>
          </p:cNvPr>
          <p:cNvPicPr>
            <a:picLocks noChangeAspect="1"/>
          </p:cNvPicPr>
          <p:nvPr/>
        </p:nvPicPr>
        <p:blipFill>
          <a:blip r:embed="rId3"/>
          <a:stretch>
            <a:fillRect/>
          </a:stretch>
        </p:blipFill>
        <p:spPr>
          <a:xfrm>
            <a:off x="8217754" y="1377470"/>
            <a:ext cx="3585366" cy="3214175"/>
          </a:xfrm>
          <a:prstGeom prst="rect">
            <a:avLst/>
          </a:prstGeom>
        </p:spPr>
      </p:pic>
      <p:sp>
        <p:nvSpPr>
          <p:cNvPr id="6" name="TextBox 5">
            <a:extLst>
              <a:ext uri="{FF2B5EF4-FFF2-40B4-BE49-F238E27FC236}">
                <a16:creationId xmlns:a16="http://schemas.microsoft.com/office/drawing/2014/main" id="{24DCCEFB-C253-284B-8BBB-3D0135E871C7}"/>
              </a:ext>
            </a:extLst>
          </p:cNvPr>
          <p:cNvSpPr txBox="1"/>
          <p:nvPr/>
        </p:nvSpPr>
        <p:spPr>
          <a:xfrm>
            <a:off x="2555192" y="1795863"/>
            <a:ext cx="375424" cy="369332"/>
          </a:xfrm>
          <a:prstGeom prst="rect">
            <a:avLst/>
          </a:prstGeom>
          <a:noFill/>
        </p:spPr>
        <p:txBody>
          <a:bodyPr wrap="none" rtlCol="0">
            <a:spAutoFit/>
          </a:bodyPr>
          <a:lstStyle/>
          <a:p>
            <a:r>
              <a:rPr lang="en-US" dirty="0"/>
              <a:t>T</a:t>
            </a:r>
            <a:r>
              <a:rPr lang="en-US" baseline="-25000" dirty="0"/>
              <a:t>3</a:t>
            </a:r>
          </a:p>
        </p:txBody>
      </p:sp>
      <p:sp>
        <p:nvSpPr>
          <p:cNvPr id="7" name="TextBox 6">
            <a:extLst>
              <a:ext uri="{FF2B5EF4-FFF2-40B4-BE49-F238E27FC236}">
                <a16:creationId xmlns:a16="http://schemas.microsoft.com/office/drawing/2014/main" id="{0B9AC6D7-37B2-574E-91E1-53DD9326B9A5}"/>
              </a:ext>
            </a:extLst>
          </p:cNvPr>
          <p:cNvSpPr txBox="1"/>
          <p:nvPr/>
        </p:nvSpPr>
        <p:spPr>
          <a:xfrm>
            <a:off x="3948157" y="136732"/>
            <a:ext cx="281156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Solid Solutions</a:t>
            </a:r>
          </a:p>
        </p:txBody>
      </p:sp>
      <p:sp>
        <p:nvSpPr>
          <p:cNvPr id="8" name="Slide Number Placeholder 7">
            <a:extLst>
              <a:ext uri="{FF2B5EF4-FFF2-40B4-BE49-F238E27FC236}">
                <a16:creationId xmlns:a16="http://schemas.microsoft.com/office/drawing/2014/main" id="{49CE01AF-228D-064E-A361-10B315488121}"/>
              </a:ext>
            </a:extLst>
          </p:cNvPr>
          <p:cNvSpPr>
            <a:spLocks noGrp="1"/>
          </p:cNvSpPr>
          <p:nvPr>
            <p:ph type="sldNum" sz="quarter" idx="12"/>
          </p:nvPr>
        </p:nvSpPr>
        <p:spPr/>
        <p:txBody>
          <a:bodyPr/>
          <a:lstStyle/>
          <a:p>
            <a:fld id="{B42E8C25-AC8F-F245-B538-4941A58602A5}" type="slidenum">
              <a:rPr lang="en-US" smtClean="0"/>
              <a:t>7</a:t>
            </a:fld>
            <a:endParaRPr lang="en-US"/>
          </a:p>
        </p:txBody>
      </p:sp>
      <p:pic>
        <p:nvPicPr>
          <p:cNvPr id="9" name="Picture 8">
            <a:extLst>
              <a:ext uri="{FF2B5EF4-FFF2-40B4-BE49-F238E27FC236}">
                <a16:creationId xmlns:a16="http://schemas.microsoft.com/office/drawing/2014/main" id="{308BA796-B6C4-4743-AE21-5DAF30B02EF6}"/>
              </a:ext>
            </a:extLst>
          </p:cNvPr>
          <p:cNvPicPr>
            <a:picLocks noChangeAspect="1"/>
          </p:cNvPicPr>
          <p:nvPr/>
        </p:nvPicPr>
        <p:blipFill>
          <a:blip r:embed="rId4"/>
          <a:stretch>
            <a:fillRect/>
          </a:stretch>
        </p:blipFill>
        <p:spPr>
          <a:xfrm>
            <a:off x="9389093" y="5649709"/>
            <a:ext cx="1045653" cy="870610"/>
          </a:xfrm>
          <a:prstGeom prst="rect">
            <a:avLst/>
          </a:prstGeom>
        </p:spPr>
      </p:pic>
      <p:sp>
        <p:nvSpPr>
          <p:cNvPr id="10" name="TextBox 9">
            <a:extLst>
              <a:ext uri="{FF2B5EF4-FFF2-40B4-BE49-F238E27FC236}">
                <a16:creationId xmlns:a16="http://schemas.microsoft.com/office/drawing/2014/main" id="{47FEED9A-3BD9-A440-B8A9-53894107A511}"/>
              </a:ext>
            </a:extLst>
          </p:cNvPr>
          <p:cNvSpPr txBox="1"/>
          <p:nvPr/>
        </p:nvSpPr>
        <p:spPr>
          <a:xfrm>
            <a:off x="9144000" y="4726379"/>
            <a:ext cx="172192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Both have diamond cubic structure</a:t>
            </a:r>
          </a:p>
        </p:txBody>
      </p:sp>
    </p:spTree>
    <p:extLst>
      <p:ext uri="{BB962C8B-B14F-4D97-AF65-F5344CB8AC3E}">
        <p14:creationId xmlns:p14="http://schemas.microsoft.com/office/powerpoint/2010/main" val="9115059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70</a:t>
            </a:fld>
            <a:endParaRPr lang="en-US"/>
          </a:p>
        </p:txBody>
      </p:sp>
      <p:sp>
        <p:nvSpPr>
          <p:cNvPr id="2" name="TextBox 1">
            <a:extLst>
              <a:ext uri="{FF2B5EF4-FFF2-40B4-BE49-F238E27FC236}">
                <a16:creationId xmlns:a16="http://schemas.microsoft.com/office/drawing/2014/main" id="{F72FFDE0-33D0-8349-8EBE-C4404DC27948}"/>
              </a:ext>
            </a:extLst>
          </p:cNvPr>
          <p:cNvSpPr txBox="1"/>
          <p:nvPr/>
        </p:nvSpPr>
        <p:spPr>
          <a:xfrm>
            <a:off x="3403601" y="448733"/>
            <a:ext cx="26212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Amino Acids (</a:t>
            </a:r>
            <a:r>
              <a:rPr lang="en-US" dirty="0" err="1">
                <a:latin typeface="Times New Roman" panose="02020603050405020304" pitchFamily="18" charset="0"/>
                <a:cs typeface="Times New Roman" panose="02020603050405020304" pitchFamily="18" charset="0"/>
              </a:rPr>
              <a:t>Zwiterions</a:t>
            </a:r>
            <a:r>
              <a:rPr lang="en-US"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CAFA2D86-05C4-4841-B70B-729A86CEB535}"/>
              </a:ext>
            </a:extLst>
          </p:cNvPr>
          <p:cNvPicPr>
            <a:picLocks noChangeAspect="1"/>
          </p:cNvPicPr>
          <p:nvPr/>
        </p:nvPicPr>
        <p:blipFill>
          <a:blip r:embed="rId2"/>
          <a:stretch>
            <a:fillRect/>
          </a:stretch>
        </p:blipFill>
        <p:spPr>
          <a:xfrm>
            <a:off x="1524000" y="1384069"/>
            <a:ext cx="9144000" cy="4089862"/>
          </a:xfrm>
          <a:prstGeom prst="rect">
            <a:avLst/>
          </a:prstGeom>
        </p:spPr>
      </p:pic>
    </p:spTree>
    <p:extLst>
      <p:ext uri="{BB962C8B-B14F-4D97-AF65-F5344CB8AC3E}">
        <p14:creationId xmlns:p14="http://schemas.microsoft.com/office/powerpoint/2010/main" val="1051713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71</a:t>
            </a:fld>
            <a:endParaRPr lang="en-US"/>
          </a:p>
        </p:txBody>
      </p:sp>
      <p:pic>
        <p:nvPicPr>
          <p:cNvPr id="2" name="Picture 1">
            <a:extLst>
              <a:ext uri="{FF2B5EF4-FFF2-40B4-BE49-F238E27FC236}">
                <a16:creationId xmlns:a16="http://schemas.microsoft.com/office/drawing/2014/main" id="{081851C6-92B1-5B47-9214-9144177141FF}"/>
              </a:ext>
            </a:extLst>
          </p:cNvPr>
          <p:cNvPicPr>
            <a:picLocks noChangeAspect="1"/>
          </p:cNvPicPr>
          <p:nvPr/>
        </p:nvPicPr>
        <p:blipFill>
          <a:blip r:embed="rId2"/>
          <a:stretch>
            <a:fillRect/>
          </a:stretch>
        </p:blipFill>
        <p:spPr>
          <a:xfrm>
            <a:off x="1765300" y="127000"/>
            <a:ext cx="8902700" cy="1168400"/>
          </a:xfrm>
          <a:prstGeom prst="rect">
            <a:avLst/>
          </a:prstGeom>
        </p:spPr>
      </p:pic>
      <p:pic>
        <p:nvPicPr>
          <p:cNvPr id="4" name="Picture 3">
            <a:extLst>
              <a:ext uri="{FF2B5EF4-FFF2-40B4-BE49-F238E27FC236}">
                <a16:creationId xmlns:a16="http://schemas.microsoft.com/office/drawing/2014/main" id="{B59F92C2-645D-8F47-ABD7-BC71242A5C39}"/>
              </a:ext>
            </a:extLst>
          </p:cNvPr>
          <p:cNvPicPr>
            <a:picLocks noChangeAspect="1"/>
          </p:cNvPicPr>
          <p:nvPr/>
        </p:nvPicPr>
        <p:blipFill>
          <a:blip r:embed="rId3"/>
          <a:stretch>
            <a:fillRect/>
          </a:stretch>
        </p:blipFill>
        <p:spPr>
          <a:xfrm>
            <a:off x="2084917" y="1471612"/>
            <a:ext cx="7988300" cy="5067300"/>
          </a:xfrm>
          <a:prstGeom prst="rect">
            <a:avLst/>
          </a:prstGeom>
        </p:spPr>
      </p:pic>
    </p:spTree>
    <p:extLst>
      <p:ext uri="{BB962C8B-B14F-4D97-AF65-F5344CB8AC3E}">
        <p14:creationId xmlns:p14="http://schemas.microsoft.com/office/powerpoint/2010/main" val="793486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72</a:t>
            </a:fld>
            <a:endParaRPr lang="en-US"/>
          </a:p>
        </p:txBody>
      </p:sp>
      <p:pic>
        <p:nvPicPr>
          <p:cNvPr id="2" name="Picture 1">
            <a:extLst>
              <a:ext uri="{FF2B5EF4-FFF2-40B4-BE49-F238E27FC236}">
                <a16:creationId xmlns:a16="http://schemas.microsoft.com/office/drawing/2014/main" id="{226F869C-7F00-164F-A81B-233B625A639F}"/>
              </a:ext>
            </a:extLst>
          </p:cNvPr>
          <p:cNvPicPr>
            <a:picLocks noChangeAspect="1"/>
          </p:cNvPicPr>
          <p:nvPr/>
        </p:nvPicPr>
        <p:blipFill>
          <a:blip r:embed="rId2"/>
          <a:stretch>
            <a:fillRect/>
          </a:stretch>
        </p:blipFill>
        <p:spPr>
          <a:xfrm>
            <a:off x="3022600" y="1424216"/>
            <a:ext cx="7467600" cy="469900"/>
          </a:xfrm>
          <a:prstGeom prst="rect">
            <a:avLst/>
          </a:prstGeom>
        </p:spPr>
      </p:pic>
      <p:pic>
        <p:nvPicPr>
          <p:cNvPr id="4" name="Picture 3">
            <a:extLst>
              <a:ext uri="{FF2B5EF4-FFF2-40B4-BE49-F238E27FC236}">
                <a16:creationId xmlns:a16="http://schemas.microsoft.com/office/drawing/2014/main" id="{1819A334-64B6-A743-B377-F3FC8EEFD974}"/>
              </a:ext>
            </a:extLst>
          </p:cNvPr>
          <p:cNvPicPr>
            <a:picLocks noChangeAspect="1"/>
          </p:cNvPicPr>
          <p:nvPr/>
        </p:nvPicPr>
        <p:blipFill rotWithShape="1">
          <a:blip r:embed="rId3"/>
          <a:srcRect t="65112"/>
          <a:stretch/>
        </p:blipFill>
        <p:spPr>
          <a:xfrm>
            <a:off x="1524000" y="5705"/>
            <a:ext cx="9144000" cy="1426864"/>
          </a:xfrm>
          <a:prstGeom prst="rect">
            <a:avLst/>
          </a:prstGeom>
        </p:spPr>
      </p:pic>
      <p:pic>
        <p:nvPicPr>
          <p:cNvPr id="5" name="Picture 4">
            <a:extLst>
              <a:ext uri="{FF2B5EF4-FFF2-40B4-BE49-F238E27FC236}">
                <a16:creationId xmlns:a16="http://schemas.microsoft.com/office/drawing/2014/main" id="{322753A0-9526-5C42-B400-672F5545CE2A}"/>
              </a:ext>
            </a:extLst>
          </p:cNvPr>
          <p:cNvPicPr>
            <a:picLocks noChangeAspect="1"/>
          </p:cNvPicPr>
          <p:nvPr/>
        </p:nvPicPr>
        <p:blipFill>
          <a:blip r:embed="rId4"/>
          <a:stretch>
            <a:fillRect/>
          </a:stretch>
        </p:blipFill>
        <p:spPr>
          <a:xfrm>
            <a:off x="3200400" y="2020704"/>
            <a:ext cx="7289800" cy="431800"/>
          </a:xfrm>
          <a:prstGeom prst="rect">
            <a:avLst/>
          </a:prstGeom>
        </p:spPr>
      </p:pic>
      <p:pic>
        <p:nvPicPr>
          <p:cNvPr id="6" name="Picture 5">
            <a:extLst>
              <a:ext uri="{FF2B5EF4-FFF2-40B4-BE49-F238E27FC236}">
                <a16:creationId xmlns:a16="http://schemas.microsoft.com/office/drawing/2014/main" id="{13526C29-2A08-1A44-A48D-145A865361E4}"/>
              </a:ext>
            </a:extLst>
          </p:cNvPr>
          <p:cNvPicPr>
            <a:picLocks noChangeAspect="1"/>
          </p:cNvPicPr>
          <p:nvPr/>
        </p:nvPicPr>
        <p:blipFill rotWithShape="1">
          <a:blip r:embed="rId5"/>
          <a:srcRect l="14388" r="19052" b="8574"/>
          <a:stretch/>
        </p:blipFill>
        <p:spPr>
          <a:xfrm>
            <a:off x="4550834" y="2334289"/>
            <a:ext cx="3412066" cy="2972994"/>
          </a:xfrm>
          <a:prstGeom prst="rect">
            <a:avLst/>
          </a:prstGeom>
        </p:spPr>
      </p:pic>
      <p:pic>
        <p:nvPicPr>
          <p:cNvPr id="7" name="Picture 6">
            <a:extLst>
              <a:ext uri="{FF2B5EF4-FFF2-40B4-BE49-F238E27FC236}">
                <a16:creationId xmlns:a16="http://schemas.microsoft.com/office/drawing/2014/main" id="{FE7F530D-4DC1-9A46-92E5-BCAADBE15ED4}"/>
              </a:ext>
            </a:extLst>
          </p:cNvPr>
          <p:cNvPicPr>
            <a:picLocks noChangeAspect="1"/>
          </p:cNvPicPr>
          <p:nvPr/>
        </p:nvPicPr>
        <p:blipFill rotWithShape="1">
          <a:blip r:embed="rId3"/>
          <a:srcRect l="19815" r="20556" b="70489"/>
          <a:stretch/>
        </p:blipFill>
        <p:spPr>
          <a:xfrm>
            <a:off x="3259667" y="5514513"/>
            <a:ext cx="5452534" cy="1206963"/>
          </a:xfrm>
          <a:prstGeom prst="rect">
            <a:avLst/>
          </a:prstGeom>
        </p:spPr>
      </p:pic>
      <p:sp>
        <p:nvSpPr>
          <p:cNvPr id="8" name="TextBox 7">
            <a:extLst>
              <a:ext uri="{FF2B5EF4-FFF2-40B4-BE49-F238E27FC236}">
                <a16:creationId xmlns:a16="http://schemas.microsoft.com/office/drawing/2014/main" id="{5D34F128-4A25-2A4A-B320-73B82449D755}"/>
              </a:ext>
            </a:extLst>
          </p:cNvPr>
          <p:cNvSpPr txBox="1"/>
          <p:nvPr/>
        </p:nvSpPr>
        <p:spPr>
          <a:xfrm>
            <a:off x="1735668" y="3148121"/>
            <a:ext cx="2336800" cy="830997"/>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Charge balance (18.67) is reached about where 1.1[H</a:t>
            </a:r>
            <a:r>
              <a:rPr lang="en-US" sz="1200" b="1" baseline="-25000" dirty="0">
                <a:latin typeface="Times New Roman" panose="02020603050405020304" pitchFamily="18" charset="0"/>
                <a:cs typeface="Times New Roman" panose="02020603050405020304" pitchFamily="18" charset="0"/>
              </a:rPr>
              <a:t>2</a:t>
            </a:r>
            <a:r>
              <a:rPr lang="en-US" sz="1200" b="1" dirty="0">
                <a:latin typeface="Times New Roman" panose="02020603050405020304" pitchFamily="18" charset="0"/>
                <a:cs typeface="Times New Roman" panose="02020603050405020304" pitchFamily="18" charset="0"/>
              </a:rPr>
              <a:t>Gly</a:t>
            </a:r>
            <a:r>
              <a:rPr lang="en-US" sz="1200" b="1" baseline="300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 [</a:t>
            </a:r>
            <a:r>
              <a:rPr lang="en-US" sz="1200" b="1" dirty="0" err="1">
                <a:latin typeface="Times New Roman" panose="02020603050405020304" pitchFamily="18" charset="0"/>
                <a:cs typeface="Times New Roman" panose="02020603050405020304" pitchFamily="18" charset="0"/>
              </a:rPr>
              <a:t>Gly</a:t>
            </a:r>
            <a:r>
              <a:rPr lang="en-US" sz="1200" b="1" baseline="30000" dirty="0">
                <a:latin typeface="Times New Roman" panose="02020603050405020304" pitchFamily="18" charset="0"/>
                <a:cs typeface="Times New Roman" panose="02020603050405020304" pitchFamily="18" charset="0"/>
              </a:rPr>
              <a:t>-</a:t>
            </a:r>
            <a:r>
              <a:rPr lang="en-US" sz="1200" b="1" dirty="0">
                <a:latin typeface="Times New Roman" panose="02020603050405020304" pitchFamily="18" charset="0"/>
                <a:cs typeface="Times New Roman" panose="02020603050405020304" pitchFamily="18" charset="0"/>
              </a:rPr>
              <a:t>], a little above p</a:t>
            </a:r>
            <a:r>
              <a:rPr lang="en-US" sz="1200" b="1" i="1" dirty="0">
                <a:latin typeface="Times New Roman" panose="02020603050405020304" pitchFamily="18" charset="0"/>
                <a:cs typeface="Times New Roman" panose="02020603050405020304" pitchFamily="18" charset="0"/>
              </a:rPr>
              <a:t>H</a:t>
            </a:r>
            <a:r>
              <a:rPr lang="en-US" sz="1200" b="1" dirty="0">
                <a:latin typeface="Times New Roman" panose="02020603050405020304" pitchFamily="18" charset="0"/>
                <a:cs typeface="Times New Roman" panose="02020603050405020304" pitchFamily="18" charset="0"/>
              </a:rPr>
              <a:t> = 6</a:t>
            </a:r>
          </a:p>
        </p:txBody>
      </p:sp>
    </p:spTree>
    <p:extLst>
      <p:ext uri="{BB962C8B-B14F-4D97-AF65-F5344CB8AC3E}">
        <p14:creationId xmlns:p14="http://schemas.microsoft.com/office/powerpoint/2010/main" val="3821078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73</a:t>
            </a:fld>
            <a:endParaRPr lang="en-US"/>
          </a:p>
        </p:txBody>
      </p:sp>
      <p:sp>
        <p:nvSpPr>
          <p:cNvPr id="2" name="TextBox 1">
            <a:extLst>
              <a:ext uri="{FF2B5EF4-FFF2-40B4-BE49-F238E27FC236}">
                <a16:creationId xmlns:a16="http://schemas.microsoft.com/office/drawing/2014/main" id="{06BC59C9-C000-744E-B4EE-6159AC05815C}"/>
              </a:ext>
            </a:extLst>
          </p:cNvPr>
          <p:cNvSpPr txBox="1"/>
          <p:nvPr/>
        </p:nvSpPr>
        <p:spPr>
          <a:xfrm>
            <a:off x="3666067" y="279394"/>
            <a:ext cx="51690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Buffer: a salt and an acid that share a common ion</a:t>
            </a:r>
          </a:p>
        </p:txBody>
      </p:sp>
      <p:sp>
        <p:nvSpPr>
          <p:cNvPr id="4" name="TextBox 3">
            <a:extLst>
              <a:ext uri="{FF2B5EF4-FFF2-40B4-BE49-F238E27FC236}">
                <a16:creationId xmlns:a16="http://schemas.microsoft.com/office/drawing/2014/main" id="{C5DEEC7E-5514-B64B-AE7C-7F9C932B23CC}"/>
              </a:ext>
            </a:extLst>
          </p:cNvPr>
          <p:cNvSpPr txBox="1"/>
          <p:nvPr/>
        </p:nvSpPr>
        <p:spPr>
          <a:xfrm flipH="1">
            <a:off x="4211320" y="829728"/>
            <a:ext cx="38658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Acetic Acid and Sodium Acetate</a:t>
            </a:r>
          </a:p>
        </p:txBody>
      </p:sp>
      <p:pic>
        <p:nvPicPr>
          <p:cNvPr id="5" name="Picture 4">
            <a:extLst>
              <a:ext uri="{FF2B5EF4-FFF2-40B4-BE49-F238E27FC236}">
                <a16:creationId xmlns:a16="http://schemas.microsoft.com/office/drawing/2014/main" id="{ECFAD42B-AD85-E840-A208-C916F7AAC51B}"/>
              </a:ext>
            </a:extLst>
          </p:cNvPr>
          <p:cNvPicPr>
            <a:picLocks noChangeAspect="1"/>
          </p:cNvPicPr>
          <p:nvPr/>
        </p:nvPicPr>
        <p:blipFill rotWithShape="1">
          <a:blip r:embed="rId2"/>
          <a:srcRect l="1" r="474"/>
          <a:stretch/>
        </p:blipFill>
        <p:spPr>
          <a:xfrm>
            <a:off x="1953259" y="1186900"/>
            <a:ext cx="8342208" cy="1866900"/>
          </a:xfrm>
          <a:prstGeom prst="rect">
            <a:avLst/>
          </a:prstGeom>
        </p:spPr>
      </p:pic>
      <p:pic>
        <p:nvPicPr>
          <p:cNvPr id="6" name="Picture 5">
            <a:extLst>
              <a:ext uri="{FF2B5EF4-FFF2-40B4-BE49-F238E27FC236}">
                <a16:creationId xmlns:a16="http://schemas.microsoft.com/office/drawing/2014/main" id="{49D92CCF-C78C-A147-A499-7DB7B5CCC9CC}"/>
              </a:ext>
            </a:extLst>
          </p:cNvPr>
          <p:cNvPicPr>
            <a:picLocks noChangeAspect="1"/>
          </p:cNvPicPr>
          <p:nvPr/>
        </p:nvPicPr>
        <p:blipFill>
          <a:blip r:embed="rId3"/>
          <a:stretch>
            <a:fillRect/>
          </a:stretch>
        </p:blipFill>
        <p:spPr>
          <a:xfrm>
            <a:off x="2524759" y="3354908"/>
            <a:ext cx="7239000" cy="368300"/>
          </a:xfrm>
          <a:prstGeom prst="rect">
            <a:avLst/>
          </a:prstGeom>
        </p:spPr>
      </p:pic>
      <p:pic>
        <p:nvPicPr>
          <p:cNvPr id="7" name="Picture 6">
            <a:extLst>
              <a:ext uri="{FF2B5EF4-FFF2-40B4-BE49-F238E27FC236}">
                <a16:creationId xmlns:a16="http://schemas.microsoft.com/office/drawing/2014/main" id="{64591228-DD4D-0E4B-AF77-26EDD4D6DB02}"/>
              </a:ext>
            </a:extLst>
          </p:cNvPr>
          <p:cNvPicPr>
            <a:picLocks noChangeAspect="1"/>
          </p:cNvPicPr>
          <p:nvPr/>
        </p:nvPicPr>
        <p:blipFill>
          <a:blip r:embed="rId4"/>
          <a:stretch>
            <a:fillRect/>
          </a:stretch>
        </p:blipFill>
        <p:spPr>
          <a:xfrm>
            <a:off x="3159759" y="3868717"/>
            <a:ext cx="6604000" cy="419100"/>
          </a:xfrm>
          <a:prstGeom prst="rect">
            <a:avLst/>
          </a:prstGeom>
        </p:spPr>
      </p:pic>
      <p:pic>
        <p:nvPicPr>
          <p:cNvPr id="8" name="Picture 7">
            <a:extLst>
              <a:ext uri="{FF2B5EF4-FFF2-40B4-BE49-F238E27FC236}">
                <a16:creationId xmlns:a16="http://schemas.microsoft.com/office/drawing/2014/main" id="{556EB2EC-8852-D640-9B59-05FF897F29BA}"/>
              </a:ext>
            </a:extLst>
          </p:cNvPr>
          <p:cNvPicPr>
            <a:picLocks noChangeAspect="1"/>
          </p:cNvPicPr>
          <p:nvPr/>
        </p:nvPicPr>
        <p:blipFill>
          <a:blip r:embed="rId5"/>
          <a:stretch>
            <a:fillRect/>
          </a:stretch>
        </p:blipFill>
        <p:spPr>
          <a:xfrm>
            <a:off x="2740659" y="4547108"/>
            <a:ext cx="7023100" cy="774700"/>
          </a:xfrm>
          <a:prstGeom prst="rect">
            <a:avLst/>
          </a:prstGeom>
        </p:spPr>
      </p:pic>
      <p:sp>
        <p:nvSpPr>
          <p:cNvPr id="9" name="TextBox 8">
            <a:extLst>
              <a:ext uri="{FF2B5EF4-FFF2-40B4-BE49-F238E27FC236}">
                <a16:creationId xmlns:a16="http://schemas.microsoft.com/office/drawing/2014/main" id="{D21C9FBA-7E34-224F-9E31-1BF75095D495}"/>
              </a:ext>
            </a:extLst>
          </p:cNvPr>
          <p:cNvSpPr txBox="1"/>
          <p:nvPr/>
        </p:nvSpPr>
        <p:spPr>
          <a:xfrm flipH="1">
            <a:off x="2278379" y="5396433"/>
            <a:ext cx="38658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Henderson-Hasselbalch Equation</a:t>
            </a:r>
          </a:p>
        </p:txBody>
      </p:sp>
      <p:pic>
        <p:nvPicPr>
          <p:cNvPr id="10" name="Picture 9">
            <a:extLst>
              <a:ext uri="{FF2B5EF4-FFF2-40B4-BE49-F238E27FC236}">
                <a16:creationId xmlns:a16="http://schemas.microsoft.com/office/drawing/2014/main" id="{0B130D26-593B-AD4F-B9DB-6649FEFDD4AE}"/>
              </a:ext>
            </a:extLst>
          </p:cNvPr>
          <p:cNvPicPr>
            <a:picLocks noChangeAspect="1"/>
          </p:cNvPicPr>
          <p:nvPr/>
        </p:nvPicPr>
        <p:blipFill>
          <a:blip r:embed="rId6"/>
          <a:stretch>
            <a:fillRect/>
          </a:stretch>
        </p:blipFill>
        <p:spPr>
          <a:xfrm>
            <a:off x="3045459" y="5751512"/>
            <a:ext cx="6197600" cy="787400"/>
          </a:xfrm>
          <a:prstGeom prst="rect">
            <a:avLst/>
          </a:prstGeom>
        </p:spPr>
      </p:pic>
    </p:spTree>
    <p:extLst>
      <p:ext uri="{BB962C8B-B14F-4D97-AF65-F5344CB8AC3E}">
        <p14:creationId xmlns:p14="http://schemas.microsoft.com/office/powerpoint/2010/main" val="531842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74</a:t>
            </a:fld>
            <a:endParaRPr lang="en-US"/>
          </a:p>
        </p:txBody>
      </p:sp>
      <p:sp>
        <p:nvSpPr>
          <p:cNvPr id="2" name="TextBox 1">
            <a:extLst>
              <a:ext uri="{FF2B5EF4-FFF2-40B4-BE49-F238E27FC236}">
                <a16:creationId xmlns:a16="http://schemas.microsoft.com/office/drawing/2014/main" id="{06BC59C9-C000-744E-B4EE-6159AC05815C}"/>
              </a:ext>
            </a:extLst>
          </p:cNvPr>
          <p:cNvSpPr txBox="1"/>
          <p:nvPr/>
        </p:nvSpPr>
        <p:spPr>
          <a:xfrm>
            <a:off x="3666067" y="279394"/>
            <a:ext cx="51690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Buffer: a salt and an acid that share a common ion</a:t>
            </a:r>
          </a:p>
        </p:txBody>
      </p:sp>
      <p:sp>
        <p:nvSpPr>
          <p:cNvPr id="4" name="TextBox 3">
            <a:extLst>
              <a:ext uri="{FF2B5EF4-FFF2-40B4-BE49-F238E27FC236}">
                <a16:creationId xmlns:a16="http://schemas.microsoft.com/office/drawing/2014/main" id="{C5DEEC7E-5514-B64B-AE7C-7F9C932B23CC}"/>
              </a:ext>
            </a:extLst>
          </p:cNvPr>
          <p:cNvSpPr txBox="1"/>
          <p:nvPr/>
        </p:nvSpPr>
        <p:spPr>
          <a:xfrm flipH="1">
            <a:off x="4211320" y="829728"/>
            <a:ext cx="38658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Acetic Acid and Sodium Acetate</a:t>
            </a:r>
          </a:p>
        </p:txBody>
      </p:sp>
      <p:pic>
        <p:nvPicPr>
          <p:cNvPr id="5" name="Picture 4">
            <a:extLst>
              <a:ext uri="{FF2B5EF4-FFF2-40B4-BE49-F238E27FC236}">
                <a16:creationId xmlns:a16="http://schemas.microsoft.com/office/drawing/2014/main" id="{ECFAD42B-AD85-E840-A208-C916F7AAC51B}"/>
              </a:ext>
            </a:extLst>
          </p:cNvPr>
          <p:cNvPicPr>
            <a:picLocks noChangeAspect="1"/>
          </p:cNvPicPr>
          <p:nvPr/>
        </p:nvPicPr>
        <p:blipFill rotWithShape="1">
          <a:blip r:embed="rId2"/>
          <a:srcRect l="1" r="474"/>
          <a:stretch/>
        </p:blipFill>
        <p:spPr>
          <a:xfrm>
            <a:off x="1953259" y="1186900"/>
            <a:ext cx="8342208" cy="1866900"/>
          </a:xfrm>
          <a:prstGeom prst="rect">
            <a:avLst/>
          </a:prstGeom>
        </p:spPr>
      </p:pic>
      <p:pic>
        <p:nvPicPr>
          <p:cNvPr id="6" name="Picture 5">
            <a:extLst>
              <a:ext uri="{FF2B5EF4-FFF2-40B4-BE49-F238E27FC236}">
                <a16:creationId xmlns:a16="http://schemas.microsoft.com/office/drawing/2014/main" id="{49D92CCF-C78C-A147-A499-7DB7B5CCC9CC}"/>
              </a:ext>
            </a:extLst>
          </p:cNvPr>
          <p:cNvPicPr>
            <a:picLocks noChangeAspect="1"/>
          </p:cNvPicPr>
          <p:nvPr/>
        </p:nvPicPr>
        <p:blipFill>
          <a:blip r:embed="rId3"/>
          <a:stretch>
            <a:fillRect/>
          </a:stretch>
        </p:blipFill>
        <p:spPr>
          <a:xfrm>
            <a:off x="2524759" y="3354908"/>
            <a:ext cx="7239000" cy="368300"/>
          </a:xfrm>
          <a:prstGeom prst="rect">
            <a:avLst/>
          </a:prstGeom>
        </p:spPr>
      </p:pic>
      <p:pic>
        <p:nvPicPr>
          <p:cNvPr id="7" name="Picture 6">
            <a:extLst>
              <a:ext uri="{FF2B5EF4-FFF2-40B4-BE49-F238E27FC236}">
                <a16:creationId xmlns:a16="http://schemas.microsoft.com/office/drawing/2014/main" id="{64591228-DD4D-0E4B-AF77-26EDD4D6DB02}"/>
              </a:ext>
            </a:extLst>
          </p:cNvPr>
          <p:cNvPicPr>
            <a:picLocks noChangeAspect="1"/>
          </p:cNvPicPr>
          <p:nvPr/>
        </p:nvPicPr>
        <p:blipFill>
          <a:blip r:embed="rId4"/>
          <a:stretch>
            <a:fillRect/>
          </a:stretch>
        </p:blipFill>
        <p:spPr>
          <a:xfrm>
            <a:off x="3159759" y="3868717"/>
            <a:ext cx="6604000" cy="419100"/>
          </a:xfrm>
          <a:prstGeom prst="rect">
            <a:avLst/>
          </a:prstGeom>
        </p:spPr>
      </p:pic>
      <p:pic>
        <p:nvPicPr>
          <p:cNvPr id="8" name="Picture 7">
            <a:extLst>
              <a:ext uri="{FF2B5EF4-FFF2-40B4-BE49-F238E27FC236}">
                <a16:creationId xmlns:a16="http://schemas.microsoft.com/office/drawing/2014/main" id="{556EB2EC-8852-D640-9B59-05FF897F29BA}"/>
              </a:ext>
            </a:extLst>
          </p:cNvPr>
          <p:cNvPicPr>
            <a:picLocks noChangeAspect="1"/>
          </p:cNvPicPr>
          <p:nvPr/>
        </p:nvPicPr>
        <p:blipFill>
          <a:blip r:embed="rId5"/>
          <a:stretch>
            <a:fillRect/>
          </a:stretch>
        </p:blipFill>
        <p:spPr>
          <a:xfrm>
            <a:off x="2740659" y="4547108"/>
            <a:ext cx="7023100" cy="774700"/>
          </a:xfrm>
          <a:prstGeom prst="rect">
            <a:avLst/>
          </a:prstGeom>
        </p:spPr>
      </p:pic>
      <p:sp>
        <p:nvSpPr>
          <p:cNvPr id="9" name="TextBox 8">
            <a:extLst>
              <a:ext uri="{FF2B5EF4-FFF2-40B4-BE49-F238E27FC236}">
                <a16:creationId xmlns:a16="http://schemas.microsoft.com/office/drawing/2014/main" id="{D21C9FBA-7E34-224F-9E31-1BF75095D495}"/>
              </a:ext>
            </a:extLst>
          </p:cNvPr>
          <p:cNvSpPr txBox="1"/>
          <p:nvPr/>
        </p:nvSpPr>
        <p:spPr>
          <a:xfrm flipH="1">
            <a:off x="2278379" y="5396433"/>
            <a:ext cx="38658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Better equation:</a:t>
            </a:r>
          </a:p>
        </p:txBody>
      </p:sp>
      <p:pic>
        <p:nvPicPr>
          <p:cNvPr id="11" name="Picture 10">
            <a:extLst>
              <a:ext uri="{FF2B5EF4-FFF2-40B4-BE49-F238E27FC236}">
                <a16:creationId xmlns:a16="http://schemas.microsoft.com/office/drawing/2014/main" id="{7557A14F-B66F-BC44-A2DE-FBA27C1FEE12}"/>
              </a:ext>
            </a:extLst>
          </p:cNvPr>
          <p:cNvPicPr>
            <a:picLocks noChangeAspect="1"/>
          </p:cNvPicPr>
          <p:nvPr/>
        </p:nvPicPr>
        <p:blipFill>
          <a:blip r:embed="rId6"/>
          <a:stretch>
            <a:fillRect/>
          </a:stretch>
        </p:blipFill>
        <p:spPr>
          <a:xfrm>
            <a:off x="1524000" y="5928864"/>
            <a:ext cx="9144000" cy="701586"/>
          </a:xfrm>
          <a:prstGeom prst="rect">
            <a:avLst/>
          </a:prstGeom>
        </p:spPr>
      </p:pic>
    </p:spTree>
    <p:extLst>
      <p:ext uri="{BB962C8B-B14F-4D97-AF65-F5344CB8AC3E}">
        <p14:creationId xmlns:p14="http://schemas.microsoft.com/office/powerpoint/2010/main" val="23253352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75</a:t>
            </a:fld>
            <a:endParaRPr lang="en-US"/>
          </a:p>
        </p:txBody>
      </p:sp>
      <p:sp>
        <p:nvSpPr>
          <p:cNvPr id="2" name="TextBox 1">
            <a:extLst>
              <a:ext uri="{FF2B5EF4-FFF2-40B4-BE49-F238E27FC236}">
                <a16:creationId xmlns:a16="http://schemas.microsoft.com/office/drawing/2014/main" id="{A0A8B5FA-846D-3044-BDFA-A6864587F1F7}"/>
              </a:ext>
            </a:extLst>
          </p:cNvPr>
          <p:cNvSpPr txBox="1"/>
          <p:nvPr/>
        </p:nvSpPr>
        <p:spPr>
          <a:xfrm>
            <a:off x="5205373" y="584955"/>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Isoelectric Point</a:t>
            </a:r>
          </a:p>
        </p:txBody>
      </p:sp>
      <p:sp>
        <p:nvSpPr>
          <p:cNvPr id="4" name="TextBox 3">
            <a:extLst>
              <a:ext uri="{FF2B5EF4-FFF2-40B4-BE49-F238E27FC236}">
                <a16:creationId xmlns:a16="http://schemas.microsoft.com/office/drawing/2014/main" id="{D0FF7EE2-176A-1141-9CA1-8E44F0BD3705}"/>
              </a:ext>
            </a:extLst>
          </p:cNvPr>
          <p:cNvSpPr txBox="1"/>
          <p:nvPr/>
        </p:nvSpPr>
        <p:spPr>
          <a:xfrm>
            <a:off x="2988735" y="1286935"/>
            <a:ext cx="601133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 zwitterion like an amino acid amines protonate at neutral 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and carboxylic acids are deprotonated.  When there is no net charge the 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a:t>
            </a:r>
            <a:r>
              <a:rPr lang="en-US" i="1"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is the isoelectric point.  Solubility is at a minimum at the isoelectric point.</a:t>
            </a:r>
          </a:p>
        </p:txBody>
      </p:sp>
      <p:pic>
        <p:nvPicPr>
          <p:cNvPr id="5" name="Picture 4">
            <a:extLst>
              <a:ext uri="{FF2B5EF4-FFF2-40B4-BE49-F238E27FC236}">
                <a16:creationId xmlns:a16="http://schemas.microsoft.com/office/drawing/2014/main" id="{B7BADCEF-3270-AD4F-8C20-10592CE0B99D}"/>
              </a:ext>
            </a:extLst>
          </p:cNvPr>
          <p:cNvPicPr>
            <a:picLocks noChangeAspect="1"/>
          </p:cNvPicPr>
          <p:nvPr/>
        </p:nvPicPr>
        <p:blipFill>
          <a:blip r:embed="rId2"/>
          <a:stretch>
            <a:fillRect/>
          </a:stretch>
        </p:blipFill>
        <p:spPr>
          <a:xfrm>
            <a:off x="1524001" y="2783226"/>
            <a:ext cx="9144000" cy="3573124"/>
          </a:xfrm>
          <a:prstGeom prst="rect">
            <a:avLst/>
          </a:prstGeom>
        </p:spPr>
      </p:pic>
    </p:spTree>
    <p:extLst>
      <p:ext uri="{BB962C8B-B14F-4D97-AF65-F5344CB8AC3E}">
        <p14:creationId xmlns:p14="http://schemas.microsoft.com/office/powerpoint/2010/main" val="22326569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76</a:t>
            </a:fld>
            <a:endParaRPr lang="en-US"/>
          </a:p>
        </p:txBody>
      </p:sp>
      <p:sp>
        <p:nvSpPr>
          <p:cNvPr id="2" name="Rectangle 1">
            <a:extLst>
              <a:ext uri="{FF2B5EF4-FFF2-40B4-BE49-F238E27FC236}">
                <a16:creationId xmlns:a16="http://schemas.microsoft.com/office/drawing/2014/main" id="{6DADACB6-7C40-C943-B229-94779BED0508}"/>
              </a:ext>
            </a:extLst>
          </p:cNvPr>
          <p:cNvSpPr/>
          <p:nvPr/>
        </p:nvSpPr>
        <p:spPr>
          <a:xfrm>
            <a:off x="4504748" y="281001"/>
            <a:ext cx="3572453"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Ionic Strength (salt concentration)</a:t>
            </a:r>
            <a:endParaRPr lang="en-US" dirty="0"/>
          </a:p>
        </p:txBody>
      </p:sp>
      <p:pic>
        <p:nvPicPr>
          <p:cNvPr id="4" name="Picture 3">
            <a:extLst>
              <a:ext uri="{FF2B5EF4-FFF2-40B4-BE49-F238E27FC236}">
                <a16:creationId xmlns:a16="http://schemas.microsoft.com/office/drawing/2014/main" id="{F8CDAEC2-2FD3-CC46-B8B4-BCBBB0C6624B}"/>
              </a:ext>
            </a:extLst>
          </p:cNvPr>
          <p:cNvPicPr>
            <a:picLocks noChangeAspect="1"/>
          </p:cNvPicPr>
          <p:nvPr/>
        </p:nvPicPr>
        <p:blipFill>
          <a:blip r:embed="rId2"/>
          <a:stretch>
            <a:fillRect/>
          </a:stretch>
        </p:blipFill>
        <p:spPr>
          <a:xfrm>
            <a:off x="1524001" y="2783226"/>
            <a:ext cx="9144000" cy="3573124"/>
          </a:xfrm>
          <a:prstGeom prst="rect">
            <a:avLst/>
          </a:prstGeom>
        </p:spPr>
      </p:pic>
      <p:sp>
        <p:nvSpPr>
          <p:cNvPr id="5" name="TextBox 4">
            <a:extLst>
              <a:ext uri="{FF2B5EF4-FFF2-40B4-BE49-F238E27FC236}">
                <a16:creationId xmlns:a16="http://schemas.microsoft.com/office/drawing/2014/main" id="{8B5AE7CB-5D5E-8F48-B31A-F0B1009C8C04}"/>
              </a:ext>
            </a:extLst>
          </p:cNvPr>
          <p:cNvSpPr txBox="1"/>
          <p:nvPr/>
        </p:nvSpPr>
        <p:spPr>
          <a:xfrm>
            <a:off x="3132668" y="855134"/>
            <a:ext cx="601133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low ionic strength, as ionic strength increases, solubility increases (salting in).</a:t>
            </a:r>
          </a:p>
          <a:p>
            <a:r>
              <a:rPr lang="en-US" dirty="0">
                <a:latin typeface="Times New Roman" panose="02020603050405020304" pitchFamily="18" charset="0"/>
                <a:cs typeface="Times New Roman" panose="02020603050405020304" pitchFamily="18" charset="0"/>
              </a:rPr>
              <a:t>For high ionic strength, as ionic strength increases, solubility decreases (salting out).</a:t>
            </a:r>
          </a:p>
          <a:p>
            <a:r>
              <a:rPr lang="en-US" dirty="0">
                <a:latin typeface="Times New Roman" panose="02020603050405020304" pitchFamily="18" charset="0"/>
                <a:cs typeface="Times New Roman" panose="02020603050405020304" pitchFamily="18" charset="0"/>
              </a:rPr>
              <a:t>Maximum solubility at intermediate salt concentrations.</a:t>
            </a:r>
          </a:p>
        </p:txBody>
      </p:sp>
      <p:sp>
        <p:nvSpPr>
          <p:cNvPr id="6" name="TextBox 5">
            <a:extLst>
              <a:ext uri="{FF2B5EF4-FFF2-40B4-BE49-F238E27FC236}">
                <a16:creationId xmlns:a16="http://schemas.microsoft.com/office/drawing/2014/main" id="{DE98FCAA-939A-9342-B856-16E8DEF804CB}"/>
              </a:ext>
            </a:extLst>
          </p:cNvPr>
          <p:cNvSpPr txBox="1"/>
          <p:nvPr/>
        </p:nvSpPr>
        <p:spPr>
          <a:xfrm>
            <a:off x="8170333" y="3437467"/>
            <a:ext cx="10759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Salting in</a:t>
            </a:r>
          </a:p>
        </p:txBody>
      </p:sp>
    </p:spTree>
    <p:extLst>
      <p:ext uri="{BB962C8B-B14F-4D97-AF65-F5344CB8AC3E}">
        <p14:creationId xmlns:p14="http://schemas.microsoft.com/office/powerpoint/2010/main" val="2816492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77</a:t>
            </a:fld>
            <a:endParaRPr lang="en-US"/>
          </a:p>
        </p:txBody>
      </p:sp>
      <p:pic>
        <p:nvPicPr>
          <p:cNvPr id="2" name="Picture 1">
            <a:extLst>
              <a:ext uri="{FF2B5EF4-FFF2-40B4-BE49-F238E27FC236}">
                <a16:creationId xmlns:a16="http://schemas.microsoft.com/office/drawing/2014/main" id="{77C91441-DB60-4A4D-B61E-68990A8B12CC}"/>
              </a:ext>
            </a:extLst>
          </p:cNvPr>
          <p:cNvPicPr>
            <a:picLocks noChangeAspect="1"/>
          </p:cNvPicPr>
          <p:nvPr/>
        </p:nvPicPr>
        <p:blipFill>
          <a:blip r:embed="rId2"/>
          <a:stretch>
            <a:fillRect/>
          </a:stretch>
        </p:blipFill>
        <p:spPr>
          <a:xfrm>
            <a:off x="1523999" y="1004333"/>
            <a:ext cx="9144000" cy="2598234"/>
          </a:xfrm>
          <a:prstGeom prst="rect">
            <a:avLst/>
          </a:prstGeom>
        </p:spPr>
      </p:pic>
      <p:sp>
        <p:nvSpPr>
          <p:cNvPr id="4" name="TextBox 3">
            <a:extLst>
              <a:ext uri="{FF2B5EF4-FFF2-40B4-BE49-F238E27FC236}">
                <a16:creationId xmlns:a16="http://schemas.microsoft.com/office/drawing/2014/main" id="{A04D57D9-2601-BB4A-8B4B-7F4920F4F2EF}"/>
              </a:ext>
            </a:extLst>
          </p:cNvPr>
          <p:cNvSpPr txBox="1"/>
          <p:nvPr/>
        </p:nvSpPr>
        <p:spPr>
          <a:xfrm>
            <a:off x="5077131" y="404014"/>
            <a:ext cx="2037737"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Donnan</a:t>
            </a:r>
            <a:r>
              <a:rPr lang="en-US" b="1" dirty="0">
                <a:latin typeface="Times New Roman" panose="02020603050405020304" pitchFamily="18" charset="0"/>
                <a:cs typeface="Times New Roman" panose="02020603050405020304" pitchFamily="18" charset="0"/>
              </a:rPr>
              <a:t> Equilibria</a:t>
            </a:r>
          </a:p>
        </p:txBody>
      </p:sp>
      <p:pic>
        <p:nvPicPr>
          <p:cNvPr id="5" name="Picture 4">
            <a:extLst>
              <a:ext uri="{FF2B5EF4-FFF2-40B4-BE49-F238E27FC236}">
                <a16:creationId xmlns:a16="http://schemas.microsoft.com/office/drawing/2014/main" id="{03887C03-56B8-B047-A810-C46E53E80169}"/>
              </a:ext>
            </a:extLst>
          </p:cNvPr>
          <p:cNvPicPr>
            <a:picLocks noChangeAspect="1"/>
          </p:cNvPicPr>
          <p:nvPr/>
        </p:nvPicPr>
        <p:blipFill>
          <a:blip r:embed="rId3"/>
          <a:stretch>
            <a:fillRect/>
          </a:stretch>
        </p:blipFill>
        <p:spPr>
          <a:xfrm>
            <a:off x="2893484" y="3569733"/>
            <a:ext cx="6642100" cy="457200"/>
          </a:xfrm>
          <a:prstGeom prst="rect">
            <a:avLst/>
          </a:prstGeom>
        </p:spPr>
      </p:pic>
      <p:pic>
        <p:nvPicPr>
          <p:cNvPr id="6" name="Picture 5">
            <a:extLst>
              <a:ext uri="{FF2B5EF4-FFF2-40B4-BE49-F238E27FC236}">
                <a16:creationId xmlns:a16="http://schemas.microsoft.com/office/drawing/2014/main" id="{4B48B167-50B3-4643-9AD3-4525895959AB}"/>
              </a:ext>
            </a:extLst>
          </p:cNvPr>
          <p:cNvPicPr>
            <a:picLocks noChangeAspect="1"/>
          </p:cNvPicPr>
          <p:nvPr/>
        </p:nvPicPr>
        <p:blipFill>
          <a:blip r:embed="rId4"/>
          <a:stretch>
            <a:fillRect/>
          </a:stretch>
        </p:blipFill>
        <p:spPr>
          <a:xfrm>
            <a:off x="2277534" y="4119575"/>
            <a:ext cx="7874000" cy="431800"/>
          </a:xfrm>
          <a:prstGeom prst="rect">
            <a:avLst/>
          </a:prstGeom>
        </p:spPr>
      </p:pic>
      <p:pic>
        <p:nvPicPr>
          <p:cNvPr id="7" name="Picture 6">
            <a:extLst>
              <a:ext uri="{FF2B5EF4-FFF2-40B4-BE49-F238E27FC236}">
                <a16:creationId xmlns:a16="http://schemas.microsoft.com/office/drawing/2014/main" id="{3194901D-257D-9142-915C-AAD85F4F1FC9}"/>
              </a:ext>
            </a:extLst>
          </p:cNvPr>
          <p:cNvPicPr>
            <a:picLocks noChangeAspect="1"/>
          </p:cNvPicPr>
          <p:nvPr/>
        </p:nvPicPr>
        <p:blipFill>
          <a:blip r:embed="rId5"/>
          <a:stretch>
            <a:fillRect/>
          </a:stretch>
        </p:blipFill>
        <p:spPr>
          <a:xfrm>
            <a:off x="2633134" y="4659350"/>
            <a:ext cx="7162800" cy="876300"/>
          </a:xfrm>
          <a:prstGeom prst="rect">
            <a:avLst/>
          </a:prstGeom>
        </p:spPr>
      </p:pic>
      <p:pic>
        <p:nvPicPr>
          <p:cNvPr id="8" name="Picture 7">
            <a:extLst>
              <a:ext uri="{FF2B5EF4-FFF2-40B4-BE49-F238E27FC236}">
                <a16:creationId xmlns:a16="http://schemas.microsoft.com/office/drawing/2014/main" id="{9AEA1E15-0CA7-7A44-8B5E-E0884385D57D}"/>
              </a:ext>
            </a:extLst>
          </p:cNvPr>
          <p:cNvPicPr>
            <a:picLocks noChangeAspect="1"/>
          </p:cNvPicPr>
          <p:nvPr/>
        </p:nvPicPr>
        <p:blipFill>
          <a:blip r:embed="rId6"/>
          <a:stretch>
            <a:fillRect/>
          </a:stretch>
        </p:blipFill>
        <p:spPr>
          <a:xfrm>
            <a:off x="2607734" y="5643625"/>
            <a:ext cx="7213600" cy="711200"/>
          </a:xfrm>
          <a:prstGeom prst="rect">
            <a:avLst/>
          </a:prstGeom>
        </p:spPr>
      </p:pic>
    </p:spTree>
    <p:extLst>
      <p:ext uri="{BB962C8B-B14F-4D97-AF65-F5344CB8AC3E}">
        <p14:creationId xmlns:p14="http://schemas.microsoft.com/office/powerpoint/2010/main" val="2015242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78</a:t>
            </a:fld>
            <a:endParaRPr lang="en-US"/>
          </a:p>
        </p:txBody>
      </p:sp>
      <p:sp>
        <p:nvSpPr>
          <p:cNvPr id="4" name="TextBox 3">
            <a:extLst>
              <a:ext uri="{FF2B5EF4-FFF2-40B4-BE49-F238E27FC236}">
                <a16:creationId xmlns:a16="http://schemas.microsoft.com/office/drawing/2014/main" id="{E2179DB1-9955-8E49-BCF1-4E5887C4C38D}"/>
              </a:ext>
            </a:extLst>
          </p:cNvPr>
          <p:cNvSpPr txBox="1"/>
          <p:nvPr/>
        </p:nvSpPr>
        <p:spPr>
          <a:xfrm>
            <a:off x="5643951" y="183876"/>
            <a:ext cx="11336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Solubility</a:t>
            </a:r>
          </a:p>
        </p:txBody>
      </p:sp>
      <p:sp>
        <p:nvSpPr>
          <p:cNvPr id="2" name="TextBox 1">
            <a:extLst>
              <a:ext uri="{FF2B5EF4-FFF2-40B4-BE49-F238E27FC236}">
                <a16:creationId xmlns:a16="http://schemas.microsoft.com/office/drawing/2014/main" id="{C72454C0-BA1E-E144-BE78-98E0AF9643D4}"/>
              </a:ext>
            </a:extLst>
          </p:cNvPr>
          <p:cNvSpPr txBox="1"/>
          <p:nvPr/>
        </p:nvSpPr>
        <p:spPr>
          <a:xfrm>
            <a:off x="2649543" y="719659"/>
            <a:ext cx="712099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Solubility and vapor pressure rely on equilibria with the un-ionized species.  So solubility depends on </a:t>
            </a:r>
            <a:r>
              <a:rPr lang="en-US" dirty="0" err="1">
                <a:latin typeface="Times New Roman" panose="02020603050405020304" pitchFamily="18" charset="0"/>
                <a:cs typeface="Times New Roman" panose="02020603050405020304" pitchFamily="18" charset="0"/>
              </a:rPr>
              <a:t>p</a:t>
            </a:r>
            <a:r>
              <a:rPr lang="en-US" i="1" dirty="0" err="1">
                <a:latin typeface="Times New Roman" panose="02020603050405020304" pitchFamily="18" charset="0"/>
                <a:cs typeface="Times New Roman" panose="02020603050405020304" pitchFamily="18" charset="0"/>
              </a:rPr>
              <a:t>H</a:t>
            </a:r>
            <a:r>
              <a:rPr lang="en-US" dirty="0" err="1">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Remember, the activity of a solid is 1.</a:t>
            </a:r>
          </a:p>
        </p:txBody>
      </p:sp>
      <p:pic>
        <p:nvPicPr>
          <p:cNvPr id="5" name="Picture 4">
            <a:extLst>
              <a:ext uri="{FF2B5EF4-FFF2-40B4-BE49-F238E27FC236}">
                <a16:creationId xmlns:a16="http://schemas.microsoft.com/office/drawing/2014/main" id="{D78A504E-B444-304E-B5CC-3A6B1EB8B014}"/>
              </a:ext>
            </a:extLst>
          </p:cNvPr>
          <p:cNvPicPr>
            <a:picLocks noChangeAspect="1"/>
          </p:cNvPicPr>
          <p:nvPr/>
        </p:nvPicPr>
        <p:blipFill>
          <a:blip r:embed="rId2"/>
          <a:stretch>
            <a:fillRect/>
          </a:stretch>
        </p:blipFill>
        <p:spPr>
          <a:xfrm>
            <a:off x="1524000" y="1600068"/>
            <a:ext cx="9144000" cy="1948358"/>
          </a:xfrm>
          <a:prstGeom prst="rect">
            <a:avLst/>
          </a:prstGeom>
        </p:spPr>
      </p:pic>
      <p:sp>
        <p:nvSpPr>
          <p:cNvPr id="8" name="TextBox 7">
            <a:extLst>
              <a:ext uri="{FF2B5EF4-FFF2-40B4-BE49-F238E27FC236}">
                <a16:creationId xmlns:a16="http://schemas.microsoft.com/office/drawing/2014/main" id="{67E5381B-AAF8-134E-853E-DD520A60116E}"/>
              </a:ext>
            </a:extLst>
          </p:cNvPr>
          <p:cNvSpPr txBox="1"/>
          <p:nvPr/>
        </p:nvSpPr>
        <p:spPr>
          <a:xfrm>
            <a:off x="6019801" y="3352793"/>
            <a:ext cx="4529667"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SLE</a:t>
            </a:r>
            <a:r>
              <a:rPr lang="en-US" dirty="0">
                <a:latin typeface="Times New Roman" panose="02020603050405020304" pitchFamily="18" charset="0"/>
                <a:cs typeface="Times New Roman" panose="02020603050405020304" pitchFamily="18" charset="0"/>
              </a:rPr>
              <a:t> = 0.0180 at 298K; pH 1.5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0.0316; pH 7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1e-7; </a:t>
            </a:r>
            <a:r>
              <a:rPr lang="en-US" i="1"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6.18 e-13; </a:t>
            </a:r>
            <a:r>
              <a:rPr lang="en-US" dirty="0" err="1">
                <a:latin typeface="Times New Roman" panose="02020603050405020304" pitchFamily="18" charset="0"/>
                <a:cs typeface="Times New Roman" panose="02020603050405020304" pitchFamily="18" charset="0"/>
              </a:rPr>
              <a:t>p</a:t>
            </a:r>
            <a:r>
              <a:rPr lang="en-US" i="1"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1.8 so protonated below pH 1.8 and undissociated above pH 7</a:t>
            </a:r>
          </a:p>
        </p:txBody>
      </p:sp>
      <p:pic>
        <p:nvPicPr>
          <p:cNvPr id="10" name="Picture 9">
            <a:extLst>
              <a:ext uri="{FF2B5EF4-FFF2-40B4-BE49-F238E27FC236}">
                <a16:creationId xmlns:a16="http://schemas.microsoft.com/office/drawing/2014/main" id="{93D5A820-6DB9-474E-B175-7985EC7AA1DF}"/>
              </a:ext>
            </a:extLst>
          </p:cNvPr>
          <p:cNvPicPr>
            <a:picLocks noChangeAspect="1"/>
          </p:cNvPicPr>
          <p:nvPr/>
        </p:nvPicPr>
        <p:blipFill>
          <a:blip r:embed="rId3"/>
          <a:stretch>
            <a:fillRect/>
          </a:stretch>
        </p:blipFill>
        <p:spPr>
          <a:xfrm>
            <a:off x="3591591" y="3634279"/>
            <a:ext cx="2052360" cy="346502"/>
          </a:xfrm>
          <a:prstGeom prst="rect">
            <a:avLst/>
          </a:prstGeom>
        </p:spPr>
      </p:pic>
      <p:pic>
        <p:nvPicPr>
          <p:cNvPr id="12" name="Picture 11">
            <a:extLst>
              <a:ext uri="{FF2B5EF4-FFF2-40B4-BE49-F238E27FC236}">
                <a16:creationId xmlns:a16="http://schemas.microsoft.com/office/drawing/2014/main" id="{DD3736EE-46E1-A74F-BC9E-FF79A4BF32F8}"/>
              </a:ext>
            </a:extLst>
          </p:cNvPr>
          <p:cNvPicPr>
            <a:picLocks noChangeAspect="1"/>
          </p:cNvPicPr>
          <p:nvPr/>
        </p:nvPicPr>
        <p:blipFill rotWithShape="1">
          <a:blip r:embed="rId4"/>
          <a:srcRect l="1076"/>
          <a:stretch/>
        </p:blipFill>
        <p:spPr>
          <a:xfrm>
            <a:off x="3158067" y="4860580"/>
            <a:ext cx="6419850" cy="330200"/>
          </a:xfrm>
          <a:prstGeom prst="rect">
            <a:avLst/>
          </a:prstGeom>
        </p:spPr>
      </p:pic>
      <p:sp>
        <p:nvSpPr>
          <p:cNvPr id="13" name="TextBox 12">
            <a:extLst>
              <a:ext uri="{FF2B5EF4-FFF2-40B4-BE49-F238E27FC236}">
                <a16:creationId xmlns:a16="http://schemas.microsoft.com/office/drawing/2014/main" id="{15B4AC4A-3189-B549-961D-883BBEA3F54E}"/>
              </a:ext>
            </a:extLst>
          </p:cNvPr>
          <p:cNvSpPr txBox="1"/>
          <p:nvPr/>
        </p:nvSpPr>
        <p:spPr>
          <a:xfrm>
            <a:off x="3636434" y="4491248"/>
            <a:ext cx="4529667"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From slide 18 example 18.4</a:t>
            </a:r>
            <a:endParaRPr lang="en-US"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E358312-7C04-4349-8290-6A2B5AC6F81F}"/>
              </a:ext>
            </a:extLst>
          </p:cNvPr>
          <p:cNvPicPr>
            <a:picLocks noChangeAspect="1"/>
          </p:cNvPicPr>
          <p:nvPr/>
        </p:nvPicPr>
        <p:blipFill>
          <a:blip r:embed="rId5"/>
          <a:stretch>
            <a:fillRect/>
          </a:stretch>
        </p:blipFill>
        <p:spPr>
          <a:xfrm>
            <a:off x="1644650" y="5232733"/>
            <a:ext cx="8750300" cy="342900"/>
          </a:xfrm>
          <a:prstGeom prst="rect">
            <a:avLst/>
          </a:prstGeom>
        </p:spPr>
      </p:pic>
      <p:pic>
        <p:nvPicPr>
          <p:cNvPr id="15" name="Picture 14">
            <a:extLst>
              <a:ext uri="{FF2B5EF4-FFF2-40B4-BE49-F238E27FC236}">
                <a16:creationId xmlns:a16="http://schemas.microsoft.com/office/drawing/2014/main" id="{0C4D48A2-FF22-074C-B24F-F37AA9E63148}"/>
              </a:ext>
            </a:extLst>
          </p:cNvPr>
          <p:cNvPicPr>
            <a:picLocks noChangeAspect="1"/>
          </p:cNvPicPr>
          <p:nvPr/>
        </p:nvPicPr>
        <p:blipFill>
          <a:blip r:embed="rId6"/>
          <a:stretch>
            <a:fillRect/>
          </a:stretch>
        </p:blipFill>
        <p:spPr>
          <a:xfrm>
            <a:off x="1524000" y="5617586"/>
            <a:ext cx="9144000" cy="1222218"/>
          </a:xfrm>
          <a:prstGeom prst="rect">
            <a:avLst/>
          </a:prstGeom>
        </p:spPr>
      </p:pic>
    </p:spTree>
    <p:extLst>
      <p:ext uri="{BB962C8B-B14F-4D97-AF65-F5344CB8AC3E}">
        <p14:creationId xmlns:p14="http://schemas.microsoft.com/office/powerpoint/2010/main" val="4087470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79</a:t>
            </a:fld>
            <a:endParaRPr lang="en-US"/>
          </a:p>
        </p:txBody>
      </p:sp>
      <p:sp>
        <p:nvSpPr>
          <p:cNvPr id="2" name="TextBox 1">
            <a:extLst>
              <a:ext uri="{FF2B5EF4-FFF2-40B4-BE49-F238E27FC236}">
                <a16:creationId xmlns:a16="http://schemas.microsoft.com/office/drawing/2014/main" id="{6C1A5962-BBFD-8A4E-A257-780E6B79B1A3}"/>
              </a:ext>
            </a:extLst>
          </p:cNvPr>
          <p:cNvSpPr txBox="1"/>
          <p:nvPr/>
        </p:nvSpPr>
        <p:spPr>
          <a:xfrm>
            <a:off x="4741334" y="1058333"/>
            <a:ext cx="205697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Common ion effect</a:t>
            </a:r>
          </a:p>
        </p:txBody>
      </p:sp>
      <p:pic>
        <p:nvPicPr>
          <p:cNvPr id="4" name="Picture 3">
            <a:extLst>
              <a:ext uri="{FF2B5EF4-FFF2-40B4-BE49-F238E27FC236}">
                <a16:creationId xmlns:a16="http://schemas.microsoft.com/office/drawing/2014/main" id="{9E0BE7CD-C5F0-DE49-B98F-82C9684A2951}"/>
              </a:ext>
            </a:extLst>
          </p:cNvPr>
          <p:cNvPicPr>
            <a:picLocks noChangeAspect="1"/>
          </p:cNvPicPr>
          <p:nvPr/>
        </p:nvPicPr>
        <p:blipFill>
          <a:blip r:embed="rId2"/>
          <a:stretch>
            <a:fillRect/>
          </a:stretch>
        </p:blipFill>
        <p:spPr>
          <a:xfrm>
            <a:off x="2235200" y="3162300"/>
            <a:ext cx="7721600" cy="533400"/>
          </a:xfrm>
          <a:prstGeom prst="rect">
            <a:avLst/>
          </a:prstGeom>
        </p:spPr>
      </p:pic>
      <p:sp>
        <p:nvSpPr>
          <p:cNvPr id="5" name="TextBox 4">
            <a:extLst>
              <a:ext uri="{FF2B5EF4-FFF2-40B4-BE49-F238E27FC236}">
                <a16:creationId xmlns:a16="http://schemas.microsoft.com/office/drawing/2014/main" id="{481A5257-F6D9-CD4C-A7A8-9D0AFBA5F1F7}"/>
              </a:ext>
            </a:extLst>
          </p:cNvPr>
          <p:cNvSpPr txBox="1"/>
          <p:nvPr/>
        </p:nvSpPr>
        <p:spPr>
          <a:xfrm>
            <a:off x="3401224" y="2481792"/>
            <a:ext cx="55451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Add </a:t>
            </a:r>
            <a:r>
              <a:rPr lang="en-US" dirty="0" err="1">
                <a:latin typeface="Times New Roman" panose="02020603050405020304" pitchFamily="18" charset="0"/>
                <a:cs typeface="Times New Roman" panose="02020603050405020304" pitchFamily="18" charset="0"/>
              </a:rPr>
              <a:t>NaCl</a:t>
            </a:r>
            <a:r>
              <a:rPr lang="en-US" dirty="0">
                <a:latin typeface="Times New Roman" panose="02020603050405020304" pitchFamily="18" charset="0"/>
                <a:cs typeface="Times New Roman" panose="02020603050405020304" pitchFamily="18" charset="0"/>
              </a:rPr>
              <a:t> to a </a:t>
            </a:r>
            <a:r>
              <a:rPr lang="en-US" dirty="0" err="1">
                <a:latin typeface="Times New Roman" panose="02020603050405020304" pitchFamily="18" charset="0"/>
                <a:cs typeface="Times New Roman" panose="02020603050405020304" pitchFamily="18" charset="0"/>
              </a:rPr>
              <a:t>KCl</a:t>
            </a:r>
            <a:r>
              <a:rPr lang="en-US" dirty="0">
                <a:latin typeface="Times New Roman" panose="02020603050405020304" pitchFamily="18" charset="0"/>
                <a:cs typeface="Times New Roman" panose="02020603050405020304" pitchFamily="18" charset="0"/>
              </a:rPr>
              <a:t> saturated solution causes precipitation</a:t>
            </a:r>
          </a:p>
        </p:txBody>
      </p:sp>
    </p:spTree>
    <p:extLst>
      <p:ext uri="{BB962C8B-B14F-4D97-AF65-F5344CB8AC3E}">
        <p14:creationId xmlns:p14="http://schemas.microsoft.com/office/powerpoint/2010/main" val="281797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6A664-94A0-2144-8922-8C8505902A32}"/>
              </a:ext>
            </a:extLst>
          </p:cNvPr>
          <p:cNvPicPr>
            <a:picLocks noChangeAspect="1"/>
          </p:cNvPicPr>
          <p:nvPr/>
        </p:nvPicPr>
        <p:blipFill>
          <a:blip r:embed="rId2"/>
          <a:stretch>
            <a:fillRect/>
          </a:stretch>
        </p:blipFill>
        <p:spPr>
          <a:xfrm>
            <a:off x="561049" y="1786883"/>
            <a:ext cx="3483510" cy="3122865"/>
          </a:xfrm>
          <a:prstGeom prst="rect">
            <a:avLst/>
          </a:prstGeom>
        </p:spPr>
      </p:pic>
      <p:pic>
        <p:nvPicPr>
          <p:cNvPr id="4" name="Picture 3">
            <a:extLst>
              <a:ext uri="{FF2B5EF4-FFF2-40B4-BE49-F238E27FC236}">
                <a16:creationId xmlns:a16="http://schemas.microsoft.com/office/drawing/2014/main" id="{F9167901-1ED1-174F-9382-C810122934B0}"/>
              </a:ext>
            </a:extLst>
          </p:cNvPr>
          <p:cNvPicPr>
            <a:picLocks noChangeAspect="1"/>
          </p:cNvPicPr>
          <p:nvPr/>
        </p:nvPicPr>
        <p:blipFill>
          <a:blip r:embed="rId3"/>
          <a:stretch>
            <a:fillRect/>
          </a:stretch>
        </p:blipFill>
        <p:spPr>
          <a:xfrm>
            <a:off x="7618789" y="95250"/>
            <a:ext cx="2450635" cy="2204815"/>
          </a:xfrm>
          <a:prstGeom prst="rect">
            <a:avLst/>
          </a:prstGeom>
        </p:spPr>
      </p:pic>
      <p:pic>
        <p:nvPicPr>
          <p:cNvPr id="5" name="Picture 4">
            <a:extLst>
              <a:ext uri="{FF2B5EF4-FFF2-40B4-BE49-F238E27FC236}">
                <a16:creationId xmlns:a16="http://schemas.microsoft.com/office/drawing/2014/main" id="{554A70B0-A4C9-E745-88AA-85519CABAD7F}"/>
              </a:ext>
            </a:extLst>
          </p:cNvPr>
          <p:cNvPicPr>
            <a:picLocks noChangeAspect="1"/>
          </p:cNvPicPr>
          <p:nvPr/>
        </p:nvPicPr>
        <p:blipFill>
          <a:blip r:embed="rId4"/>
          <a:stretch>
            <a:fillRect/>
          </a:stretch>
        </p:blipFill>
        <p:spPr>
          <a:xfrm>
            <a:off x="5012524" y="2231004"/>
            <a:ext cx="2499354" cy="2234625"/>
          </a:xfrm>
          <a:prstGeom prst="rect">
            <a:avLst/>
          </a:prstGeom>
        </p:spPr>
      </p:pic>
      <p:pic>
        <p:nvPicPr>
          <p:cNvPr id="6" name="Picture 5">
            <a:extLst>
              <a:ext uri="{FF2B5EF4-FFF2-40B4-BE49-F238E27FC236}">
                <a16:creationId xmlns:a16="http://schemas.microsoft.com/office/drawing/2014/main" id="{0F734E27-30FF-1A41-A991-DC175D9ED597}"/>
              </a:ext>
            </a:extLst>
          </p:cNvPr>
          <p:cNvPicPr>
            <a:picLocks noChangeAspect="1"/>
          </p:cNvPicPr>
          <p:nvPr/>
        </p:nvPicPr>
        <p:blipFill>
          <a:blip r:embed="rId5"/>
          <a:stretch>
            <a:fillRect/>
          </a:stretch>
        </p:blipFill>
        <p:spPr>
          <a:xfrm>
            <a:off x="7589673" y="2204815"/>
            <a:ext cx="2582200" cy="2315910"/>
          </a:xfrm>
          <a:prstGeom prst="rect">
            <a:avLst/>
          </a:prstGeom>
        </p:spPr>
      </p:pic>
      <p:pic>
        <p:nvPicPr>
          <p:cNvPr id="7" name="Picture 6">
            <a:extLst>
              <a:ext uri="{FF2B5EF4-FFF2-40B4-BE49-F238E27FC236}">
                <a16:creationId xmlns:a16="http://schemas.microsoft.com/office/drawing/2014/main" id="{BE55B4AF-D0EA-4D4F-919D-F8678EC84A7A}"/>
              </a:ext>
            </a:extLst>
          </p:cNvPr>
          <p:cNvPicPr>
            <a:picLocks noChangeAspect="1"/>
          </p:cNvPicPr>
          <p:nvPr/>
        </p:nvPicPr>
        <p:blipFill>
          <a:blip r:embed="rId6"/>
          <a:stretch>
            <a:fillRect/>
          </a:stretch>
        </p:blipFill>
        <p:spPr>
          <a:xfrm>
            <a:off x="5124503" y="4520725"/>
            <a:ext cx="2384915" cy="2175908"/>
          </a:xfrm>
          <a:prstGeom prst="rect">
            <a:avLst/>
          </a:prstGeom>
        </p:spPr>
      </p:pic>
      <p:pic>
        <p:nvPicPr>
          <p:cNvPr id="8" name="Picture 7">
            <a:extLst>
              <a:ext uri="{FF2B5EF4-FFF2-40B4-BE49-F238E27FC236}">
                <a16:creationId xmlns:a16="http://schemas.microsoft.com/office/drawing/2014/main" id="{BDFA4C8B-A375-5044-ADB5-1521F20D5A45}"/>
              </a:ext>
            </a:extLst>
          </p:cNvPr>
          <p:cNvPicPr>
            <a:picLocks noChangeAspect="1"/>
          </p:cNvPicPr>
          <p:nvPr/>
        </p:nvPicPr>
        <p:blipFill>
          <a:blip r:embed="rId7"/>
          <a:stretch>
            <a:fillRect/>
          </a:stretch>
        </p:blipFill>
        <p:spPr>
          <a:xfrm>
            <a:off x="7587213" y="4409630"/>
            <a:ext cx="2547248" cy="2287003"/>
          </a:xfrm>
          <a:prstGeom prst="rect">
            <a:avLst/>
          </a:prstGeom>
        </p:spPr>
      </p:pic>
      <p:sp>
        <p:nvSpPr>
          <p:cNvPr id="9" name="TextBox 8">
            <a:extLst>
              <a:ext uri="{FF2B5EF4-FFF2-40B4-BE49-F238E27FC236}">
                <a16:creationId xmlns:a16="http://schemas.microsoft.com/office/drawing/2014/main" id="{E0D48529-0602-EA43-893E-9EDCCC94459C}"/>
              </a:ext>
            </a:extLst>
          </p:cNvPr>
          <p:cNvSpPr txBox="1"/>
          <p:nvPr/>
        </p:nvSpPr>
        <p:spPr>
          <a:xfrm>
            <a:off x="1444239" y="700755"/>
            <a:ext cx="224933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Si-Ge phase diagram</a:t>
            </a:r>
          </a:p>
        </p:txBody>
      </p:sp>
      <p:sp>
        <p:nvSpPr>
          <p:cNvPr id="10" name="TextBox 9">
            <a:extLst>
              <a:ext uri="{FF2B5EF4-FFF2-40B4-BE49-F238E27FC236}">
                <a16:creationId xmlns:a16="http://schemas.microsoft.com/office/drawing/2014/main" id="{5C3DA9E0-65EC-3C40-B894-5873C72A40F9}"/>
              </a:ext>
            </a:extLst>
          </p:cNvPr>
          <p:cNvSpPr txBox="1"/>
          <p:nvPr/>
        </p:nvSpPr>
        <p:spPr>
          <a:xfrm>
            <a:off x="5581812" y="874491"/>
            <a:ext cx="181884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Si-Ge Gibbs Free Energy</a:t>
            </a:r>
          </a:p>
        </p:txBody>
      </p:sp>
      <p:sp>
        <p:nvSpPr>
          <p:cNvPr id="11" name="Slide Number Placeholder 10">
            <a:extLst>
              <a:ext uri="{FF2B5EF4-FFF2-40B4-BE49-F238E27FC236}">
                <a16:creationId xmlns:a16="http://schemas.microsoft.com/office/drawing/2014/main" id="{F19B11CB-F6C7-4D42-8E77-82C5C1E97601}"/>
              </a:ext>
            </a:extLst>
          </p:cNvPr>
          <p:cNvSpPr>
            <a:spLocks noGrp="1"/>
          </p:cNvSpPr>
          <p:nvPr>
            <p:ph type="sldNum" sz="quarter" idx="12"/>
          </p:nvPr>
        </p:nvSpPr>
        <p:spPr/>
        <p:txBody>
          <a:bodyPr/>
          <a:lstStyle/>
          <a:p>
            <a:fld id="{B42E8C25-AC8F-F245-B538-4941A58602A5}" type="slidenum">
              <a:rPr lang="en-US" smtClean="0"/>
              <a:t>8</a:t>
            </a:fld>
            <a:endParaRPr lang="en-US"/>
          </a:p>
        </p:txBody>
      </p:sp>
      <p:sp>
        <p:nvSpPr>
          <p:cNvPr id="3" name="TextBox 2">
            <a:extLst>
              <a:ext uri="{FF2B5EF4-FFF2-40B4-BE49-F238E27FC236}">
                <a16:creationId xmlns:a16="http://schemas.microsoft.com/office/drawing/2014/main" id="{88F8E994-3F7E-C549-8839-8EC5024962EE}"/>
              </a:ext>
            </a:extLst>
          </p:cNvPr>
          <p:cNvSpPr txBox="1"/>
          <p:nvPr/>
        </p:nvSpPr>
        <p:spPr>
          <a:xfrm>
            <a:off x="10462161" y="3277590"/>
            <a:ext cx="159129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Single crossing of solid/liquid free energy curves</a:t>
            </a:r>
          </a:p>
        </p:txBody>
      </p:sp>
    </p:spTree>
    <p:extLst>
      <p:ext uri="{BB962C8B-B14F-4D97-AF65-F5344CB8AC3E}">
        <p14:creationId xmlns:p14="http://schemas.microsoft.com/office/powerpoint/2010/main" val="27617712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80</a:t>
            </a:fld>
            <a:endParaRPr lang="en-US"/>
          </a:p>
        </p:txBody>
      </p:sp>
      <p:sp>
        <p:nvSpPr>
          <p:cNvPr id="2" name="TextBox 1">
            <a:extLst>
              <a:ext uri="{FF2B5EF4-FFF2-40B4-BE49-F238E27FC236}">
                <a16:creationId xmlns:a16="http://schemas.microsoft.com/office/drawing/2014/main" id="{30B951E4-7AF8-CE40-BFCC-B1A74630047D}"/>
              </a:ext>
            </a:extLst>
          </p:cNvPr>
          <p:cNvSpPr txBox="1"/>
          <p:nvPr/>
        </p:nvSpPr>
        <p:spPr>
          <a:xfrm>
            <a:off x="4656667" y="482600"/>
            <a:ext cx="27302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Redox Reactions  </a:t>
            </a:r>
            <a:r>
              <a:rPr lang="en-US" dirty="0">
                <a:latin typeface="Times New Roman" panose="02020603050405020304" pitchFamily="18" charset="0"/>
                <a:cs typeface="Times New Roman" panose="02020603050405020304" pitchFamily="18" charset="0"/>
              </a:rPr>
              <a:t>OILRIG</a:t>
            </a:r>
            <a:endParaRPr lang="en-US"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E2C7D21-0EAC-644E-8CBE-F6550F098BA3}"/>
              </a:ext>
            </a:extLst>
          </p:cNvPr>
          <p:cNvSpPr txBox="1"/>
          <p:nvPr/>
        </p:nvSpPr>
        <p:spPr>
          <a:xfrm>
            <a:off x="4907536" y="1092200"/>
            <a:ext cx="22284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Lose or gain electrons</a:t>
            </a:r>
          </a:p>
        </p:txBody>
      </p:sp>
      <p:grpSp>
        <p:nvGrpSpPr>
          <p:cNvPr id="8" name="Group 7">
            <a:extLst>
              <a:ext uri="{FF2B5EF4-FFF2-40B4-BE49-F238E27FC236}">
                <a16:creationId xmlns:a16="http://schemas.microsoft.com/office/drawing/2014/main" id="{7290D432-D500-9D40-B44F-9FB6FB9661E3}"/>
              </a:ext>
            </a:extLst>
          </p:cNvPr>
          <p:cNvGrpSpPr/>
          <p:nvPr/>
        </p:nvGrpSpPr>
        <p:grpSpPr>
          <a:xfrm>
            <a:off x="4114800" y="1634065"/>
            <a:ext cx="3683612" cy="1200329"/>
            <a:chOff x="2590800" y="1913467"/>
            <a:chExt cx="3683612" cy="1200329"/>
          </a:xfrm>
        </p:grpSpPr>
        <p:sp>
          <p:nvSpPr>
            <p:cNvPr id="5" name="TextBox 4">
              <a:extLst>
                <a:ext uri="{FF2B5EF4-FFF2-40B4-BE49-F238E27FC236}">
                  <a16:creationId xmlns:a16="http://schemas.microsoft.com/office/drawing/2014/main" id="{EEB56440-AA3E-834B-9397-764A5FE9C9BC}"/>
                </a:ext>
              </a:extLst>
            </p:cNvPr>
            <p:cNvSpPr txBox="1"/>
            <p:nvPr/>
          </p:nvSpPr>
          <p:spPr>
            <a:xfrm>
              <a:off x="2590800" y="1913467"/>
              <a:ext cx="321979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Electrochemical Cell (discharge)</a:t>
              </a:r>
            </a:p>
            <a:p>
              <a:r>
                <a:rPr lang="en-US" dirty="0">
                  <a:latin typeface="Times New Roman" panose="02020603050405020304" pitchFamily="18" charset="0"/>
                  <a:cs typeface="Times New Roman" panose="02020603050405020304" pitchFamily="18" charset="0"/>
                </a:rPr>
                <a:t>Anode:</a:t>
              </a:r>
            </a:p>
            <a:p>
              <a:r>
                <a:rPr lang="en-US" dirty="0">
                  <a:latin typeface="Times New Roman" panose="02020603050405020304" pitchFamily="18" charset="0"/>
                  <a:cs typeface="Times New Roman" panose="02020603050405020304" pitchFamily="18" charset="0"/>
                </a:rPr>
                <a:t>Cathode:</a:t>
              </a:r>
            </a:p>
            <a:p>
              <a:r>
                <a:rPr lang="en-US" dirty="0">
                  <a:latin typeface="Times New Roman" panose="02020603050405020304" pitchFamily="18" charset="0"/>
                  <a:cs typeface="Times New Roman" panose="02020603050405020304" pitchFamily="18" charset="0"/>
                </a:rPr>
                <a:t>3.9 Volts</a:t>
              </a:r>
            </a:p>
          </p:txBody>
        </p:sp>
        <p:pic>
          <p:nvPicPr>
            <p:cNvPr id="6" name="Picture 5">
              <a:extLst>
                <a:ext uri="{FF2B5EF4-FFF2-40B4-BE49-F238E27FC236}">
                  <a16:creationId xmlns:a16="http://schemas.microsoft.com/office/drawing/2014/main" id="{CC5498A7-3D32-8C4D-B428-0BA1FE15F4A0}"/>
                </a:ext>
              </a:extLst>
            </p:cNvPr>
            <p:cNvPicPr>
              <a:picLocks noChangeAspect="1"/>
            </p:cNvPicPr>
            <p:nvPr/>
          </p:nvPicPr>
          <p:blipFill>
            <a:blip r:embed="rId2"/>
            <a:stretch>
              <a:fillRect/>
            </a:stretch>
          </p:blipFill>
          <p:spPr>
            <a:xfrm>
              <a:off x="3465730" y="2216382"/>
              <a:ext cx="2146300" cy="317500"/>
            </a:xfrm>
            <a:prstGeom prst="rect">
              <a:avLst/>
            </a:prstGeom>
          </p:spPr>
        </p:pic>
        <p:pic>
          <p:nvPicPr>
            <p:cNvPr id="7" name="Picture 6">
              <a:extLst>
                <a:ext uri="{FF2B5EF4-FFF2-40B4-BE49-F238E27FC236}">
                  <a16:creationId xmlns:a16="http://schemas.microsoft.com/office/drawing/2014/main" id="{13CF4BC5-B707-154D-A8B4-594B073E4A4D}"/>
                </a:ext>
              </a:extLst>
            </p:cNvPr>
            <p:cNvPicPr>
              <a:picLocks noChangeAspect="1"/>
            </p:cNvPicPr>
            <p:nvPr/>
          </p:nvPicPr>
          <p:blipFill>
            <a:blip r:embed="rId3"/>
            <a:stretch>
              <a:fillRect/>
            </a:stretch>
          </p:blipFill>
          <p:spPr>
            <a:xfrm>
              <a:off x="3518512" y="2513890"/>
              <a:ext cx="2755900" cy="342900"/>
            </a:xfrm>
            <a:prstGeom prst="rect">
              <a:avLst/>
            </a:prstGeom>
          </p:spPr>
        </p:pic>
      </p:grpSp>
      <p:sp>
        <p:nvSpPr>
          <p:cNvPr id="9" name="TextBox 8">
            <a:extLst>
              <a:ext uri="{FF2B5EF4-FFF2-40B4-BE49-F238E27FC236}">
                <a16:creationId xmlns:a16="http://schemas.microsoft.com/office/drawing/2014/main" id="{65AD145B-E2E8-0942-9F6D-28B54E451AD2}"/>
              </a:ext>
            </a:extLst>
          </p:cNvPr>
          <p:cNvSpPr txBox="1"/>
          <p:nvPr/>
        </p:nvSpPr>
        <p:spPr>
          <a:xfrm>
            <a:off x="7851195" y="1911063"/>
            <a:ext cx="174278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Oxidation (OIL)</a:t>
            </a:r>
          </a:p>
          <a:p>
            <a:r>
              <a:rPr lang="en-US" dirty="0">
                <a:latin typeface="Times New Roman" panose="02020603050405020304" pitchFamily="18" charset="0"/>
                <a:cs typeface="Times New Roman" panose="02020603050405020304" pitchFamily="18" charset="0"/>
              </a:rPr>
              <a:t>Reduction (RIG)</a:t>
            </a:r>
          </a:p>
        </p:txBody>
      </p:sp>
      <p:grpSp>
        <p:nvGrpSpPr>
          <p:cNvPr id="17" name="Group 16">
            <a:extLst>
              <a:ext uri="{FF2B5EF4-FFF2-40B4-BE49-F238E27FC236}">
                <a16:creationId xmlns:a16="http://schemas.microsoft.com/office/drawing/2014/main" id="{F52F5C74-DD5D-9A4C-9417-A41C1A9EABD8}"/>
              </a:ext>
            </a:extLst>
          </p:cNvPr>
          <p:cNvGrpSpPr/>
          <p:nvPr/>
        </p:nvGrpSpPr>
        <p:grpSpPr>
          <a:xfrm>
            <a:off x="2734074" y="3092777"/>
            <a:ext cx="7476727" cy="868387"/>
            <a:chOff x="2235200" y="4123267"/>
            <a:chExt cx="7476727" cy="868387"/>
          </a:xfrm>
        </p:grpSpPr>
        <p:sp>
          <p:nvSpPr>
            <p:cNvPr id="14" name="TextBox 13">
              <a:extLst>
                <a:ext uri="{FF2B5EF4-FFF2-40B4-BE49-F238E27FC236}">
                  <a16:creationId xmlns:a16="http://schemas.microsoft.com/office/drawing/2014/main" id="{AAFF6F56-988E-9146-9DFA-299C7951B8BC}"/>
                </a:ext>
              </a:extLst>
            </p:cNvPr>
            <p:cNvSpPr txBox="1"/>
            <p:nvPr/>
          </p:nvSpPr>
          <p:spPr>
            <a:xfrm>
              <a:off x="2235200" y="4123267"/>
              <a:ext cx="74767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Reference voltage is platinum electrode:H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 electrode at p</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0; 298K; 1 bar</a:t>
              </a:r>
            </a:p>
          </p:txBody>
        </p:sp>
        <p:pic>
          <p:nvPicPr>
            <p:cNvPr id="15" name="Picture 14">
              <a:extLst>
                <a:ext uri="{FF2B5EF4-FFF2-40B4-BE49-F238E27FC236}">
                  <a16:creationId xmlns:a16="http://schemas.microsoft.com/office/drawing/2014/main" id="{9A641BC2-043A-544F-B6F9-793CC31AC872}"/>
                </a:ext>
              </a:extLst>
            </p:cNvPr>
            <p:cNvPicPr>
              <a:picLocks noChangeAspect="1"/>
            </p:cNvPicPr>
            <p:nvPr/>
          </p:nvPicPr>
          <p:blipFill>
            <a:blip r:embed="rId4"/>
            <a:stretch>
              <a:fillRect/>
            </a:stretch>
          </p:blipFill>
          <p:spPr>
            <a:xfrm>
              <a:off x="3143862" y="4559854"/>
              <a:ext cx="1752600" cy="431800"/>
            </a:xfrm>
            <a:prstGeom prst="rect">
              <a:avLst/>
            </a:prstGeom>
          </p:spPr>
        </p:pic>
        <p:sp>
          <p:nvSpPr>
            <p:cNvPr id="16" name="TextBox 15">
              <a:extLst>
                <a:ext uri="{FF2B5EF4-FFF2-40B4-BE49-F238E27FC236}">
                  <a16:creationId xmlns:a16="http://schemas.microsoft.com/office/drawing/2014/main" id="{F2776750-FD15-F844-8214-026608B68614}"/>
                </a:ext>
              </a:extLst>
            </p:cNvPr>
            <p:cNvSpPr txBox="1"/>
            <p:nvPr/>
          </p:nvSpPr>
          <p:spPr>
            <a:xfrm>
              <a:off x="5015970" y="4542546"/>
              <a:ext cx="446468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Reduction of H</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Potential set to 0 as reference</a:t>
              </a:r>
              <a:endParaRPr lang="en-US" baseline="30000" dirty="0">
                <a:latin typeface="Times New Roman" panose="020206030504050203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89CB2E81-70DB-2C42-84A5-A824B8B9D3F5}"/>
              </a:ext>
            </a:extLst>
          </p:cNvPr>
          <p:cNvPicPr>
            <a:picLocks noChangeAspect="1"/>
          </p:cNvPicPr>
          <p:nvPr/>
        </p:nvPicPr>
        <p:blipFill>
          <a:blip r:embed="rId5"/>
          <a:stretch>
            <a:fillRect/>
          </a:stretch>
        </p:blipFill>
        <p:spPr>
          <a:xfrm>
            <a:off x="2693808" y="4210167"/>
            <a:ext cx="7124700" cy="711200"/>
          </a:xfrm>
          <a:prstGeom prst="rect">
            <a:avLst/>
          </a:prstGeom>
        </p:spPr>
      </p:pic>
      <p:pic>
        <p:nvPicPr>
          <p:cNvPr id="19" name="Picture 18">
            <a:extLst>
              <a:ext uri="{FF2B5EF4-FFF2-40B4-BE49-F238E27FC236}">
                <a16:creationId xmlns:a16="http://schemas.microsoft.com/office/drawing/2014/main" id="{7A14CB95-5BE8-C048-AA1F-E9C06E851159}"/>
              </a:ext>
            </a:extLst>
          </p:cNvPr>
          <p:cNvPicPr>
            <a:picLocks noChangeAspect="1"/>
          </p:cNvPicPr>
          <p:nvPr/>
        </p:nvPicPr>
        <p:blipFill>
          <a:blip r:embed="rId6"/>
          <a:stretch>
            <a:fillRect/>
          </a:stretch>
        </p:blipFill>
        <p:spPr>
          <a:xfrm>
            <a:off x="3430408" y="5072347"/>
            <a:ext cx="5651500" cy="355600"/>
          </a:xfrm>
          <a:prstGeom prst="rect">
            <a:avLst/>
          </a:prstGeom>
        </p:spPr>
      </p:pic>
      <p:pic>
        <p:nvPicPr>
          <p:cNvPr id="20" name="Picture 19">
            <a:extLst>
              <a:ext uri="{FF2B5EF4-FFF2-40B4-BE49-F238E27FC236}">
                <a16:creationId xmlns:a16="http://schemas.microsoft.com/office/drawing/2014/main" id="{7BEE84AF-4B6E-1E44-8FE1-81D20F8ED2C3}"/>
              </a:ext>
            </a:extLst>
          </p:cNvPr>
          <p:cNvPicPr>
            <a:picLocks noChangeAspect="1"/>
          </p:cNvPicPr>
          <p:nvPr/>
        </p:nvPicPr>
        <p:blipFill>
          <a:blip r:embed="rId7"/>
          <a:stretch>
            <a:fillRect/>
          </a:stretch>
        </p:blipFill>
        <p:spPr>
          <a:xfrm>
            <a:off x="4813485" y="5578927"/>
            <a:ext cx="2933700" cy="406400"/>
          </a:xfrm>
          <a:prstGeom prst="rect">
            <a:avLst/>
          </a:prstGeom>
        </p:spPr>
      </p:pic>
    </p:spTree>
    <p:extLst>
      <p:ext uri="{BB962C8B-B14F-4D97-AF65-F5344CB8AC3E}">
        <p14:creationId xmlns:p14="http://schemas.microsoft.com/office/powerpoint/2010/main" val="15159526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81</a:t>
            </a:fld>
            <a:endParaRPr lang="en-US"/>
          </a:p>
        </p:txBody>
      </p:sp>
      <p:grpSp>
        <p:nvGrpSpPr>
          <p:cNvPr id="4" name="Group 3">
            <a:extLst>
              <a:ext uri="{FF2B5EF4-FFF2-40B4-BE49-F238E27FC236}">
                <a16:creationId xmlns:a16="http://schemas.microsoft.com/office/drawing/2014/main" id="{A55820B6-11CA-BB4C-BC04-2C9A8B52EB76}"/>
              </a:ext>
            </a:extLst>
          </p:cNvPr>
          <p:cNvGrpSpPr/>
          <p:nvPr/>
        </p:nvGrpSpPr>
        <p:grpSpPr>
          <a:xfrm>
            <a:off x="5624199" y="0"/>
            <a:ext cx="3991602" cy="6858000"/>
            <a:chOff x="4100199" y="0"/>
            <a:chExt cx="3991602" cy="6858000"/>
          </a:xfrm>
        </p:grpSpPr>
        <p:pic>
          <p:nvPicPr>
            <p:cNvPr id="5" name="Picture 4">
              <a:extLst>
                <a:ext uri="{FF2B5EF4-FFF2-40B4-BE49-F238E27FC236}">
                  <a16:creationId xmlns:a16="http://schemas.microsoft.com/office/drawing/2014/main" id="{0FCDA157-9132-4446-842D-3DAF75A86F50}"/>
                </a:ext>
              </a:extLst>
            </p:cNvPr>
            <p:cNvPicPr>
              <a:picLocks noChangeAspect="1"/>
            </p:cNvPicPr>
            <p:nvPr/>
          </p:nvPicPr>
          <p:blipFill>
            <a:blip r:embed="rId2"/>
            <a:stretch>
              <a:fillRect/>
            </a:stretch>
          </p:blipFill>
          <p:spPr>
            <a:xfrm>
              <a:off x="4100199" y="0"/>
              <a:ext cx="3991602" cy="6858000"/>
            </a:xfrm>
            <a:prstGeom prst="rect">
              <a:avLst/>
            </a:prstGeom>
          </p:spPr>
        </p:pic>
        <p:cxnSp>
          <p:nvCxnSpPr>
            <p:cNvPr id="6" name="Straight Arrow Connector 5">
              <a:extLst>
                <a:ext uri="{FF2B5EF4-FFF2-40B4-BE49-F238E27FC236}">
                  <a16:creationId xmlns:a16="http://schemas.microsoft.com/office/drawing/2014/main" id="{0F8A1B17-09C0-4742-802B-E6C63904C9EE}"/>
                </a:ext>
              </a:extLst>
            </p:cNvPr>
            <p:cNvCxnSpPr/>
            <p:nvPr/>
          </p:nvCxnSpPr>
          <p:spPr>
            <a:xfrm>
              <a:off x="5878262" y="599786"/>
              <a:ext cx="108667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44AD36C-E466-8D40-B2AB-D43823F4FFBF}"/>
                </a:ext>
              </a:extLst>
            </p:cNvPr>
            <p:cNvCxnSpPr/>
            <p:nvPr/>
          </p:nvCxnSpPr>
          <p:spPr>
            <a:xfrm>
              <a:off x="5878262" y="4041913"/>
              <a:ext cx="108667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027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82</a:t>
            </a:fld>
            <a:endParaRPr lang="en-US"/>
          </a:p>
        </p:txBody>
      </p:sp>
      <p:sp>
        <p:nvSpPr>
          <p:cNvPr id="2" name="TextBox 1">
            <a:extLst>
              <a:ext uri="{FF2B5EF4-FFF2-40B4-BE49-F238E27FC236}">
                <a16:creationId xmlns:a16="http://schemas.microsoft.com/office/drawing/2014/main" id="{30B951E4-7AF8-CE40-BFCC-B1A74630047D}"/>
              </a:ext>
            </a:extLst>
          </p:cNvPr>
          <p:cNvSpPr txBox="1"/>
          <p:nvPr/>
        </p:nvSpPr>
        <p:spPr>
          <a:xfrm>
            <a:off x="4656667" y="482600"/>
            <a:ext cx="27302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Redox Reactions  </a:t>
            </a:r>
            <a:r>
              <a:rPr lang="en-US" dirty="0">
                <a:latin typeface="Times New Roman" panose="02020603050405020304" pitchFamily="18" charset="0"/>
                <a:cs typeface="Times New Roman" panose="02020603050405020304" pitchFamily="18" charset="0"/>
              </a:rPr>
              <a:t>OILRIG</a:t>
            </a:r>
            <a:endParaRPr lang="en-US" b="1" dirty="0">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89CB2E81-70DB-2C42-84A5-A824B8B9D3F5}"/>
              </a:ext>
            </a:extLst>
          </p:cNvPr>
          <p:cNvPicPr>
            <a:picLocks noChangeAspect="1"/>
          </p:cNvPicPr>
          <p:nvPr/>
        </p:nvPicPr>
        <p:blipFill>
          <a:blip r:embed="rId2"/>
          <a:stretch>
            <a:fillRect/>
          </a:stretch>
        </p:blipFill>
        <p:spPr>
          <a:xfrm>
            <a:off x="2626074" y="1314567"/>
            <a:ext cx="7124700" cy="711200"/>
          </a:xfrm>
          <a:prstGeom prst="rect">
            <a:avLst/>
          </a:prstGeom>
        </p:spPr>
      </p:pic>
      <p:pic>
        <p:nvPicPr>
          <p:cNvPr id="20" name="Picture 19">
            <a:extLst>
              <a:ext uri="{FF2B5EF4-FFF2-40B4-BE49-F238E27FC236}">
                <a16:creationId xmlns:a16="http://schemas.microsoft.com/office/drawing/2014/main" id="{7BEE84AF-4B6E-1E44-8FE1-81D20F8ED2C3}"/>
              </a:ext>
            </a:extLst>
          </p:cNvPr>
          <p:cNvPicPr>
            <a:picLocks noChangeAspect="1"/>
          </p:cNvPicPr>
          <p:nvPr/>
        </p:nvPicPr>
        <p:blipFill>
          <a:blip r:embed="rId3"/>
          <a:stretch>
            <a:fillRect/>
          </a:stretch>
        </p:blipFill>
        <p:spPr>
          <a:xfrm>
            <a:off x="4656666" y="2285202"/>
            <a:ext cx="2933700" cy="406400"/>
          </a:xfrm>
          <a:prstGeom prst="rect">
            <a:avLst/>
          </a:prstGeom>
        </p:spPr>
      </p:pic>
      <p:pic>
        <p:nvPicPr>
          <p:cNvPr id="10" name="Picture 9">
            <a:extLst>
              <a:ext uri="{FF2B5EF4-FFF2-40B4-BE49-F238E27FC236}">
                <a16:creationId xmlns:a16="http://schemas.microsoft.com/office/drawing/2014/main" id="{B5AC5398-60C5-AA4F-AE9C-6F84FE8B7EB4}"/>
              </a:ext>
            </a:extLst>
          </p:cNvPr>
          <p:cNvPicPr>
            <a:picLocks noChangeAspect="1"/>
          </p:cNvPicPr>
          <p:nvPr/>
        </p:nvPicPr>
        <p:blipFill>
          <a:blip r:embed="rId4"/>
          <a:stretch>
            <a:fillRect/>
          </a:stretch>
        </p:blipFill>
        <p:spPr>
          <a:xfrm>
            <a:off x="2000250" y="2859616"/>
            <a:ext cx="8496300" cy="647700"/>
          </a:xfrm>
          <a:prstGeom prst="rect">
            <a:avLst/>
          </a:prstGeom>
        </p:spPr>
      </p:pic>
      <p:pic>
        <p:nvPicPr>
          <p:cNvPr id="11" name="Picture 10">
            <a:extLst>
              <a:ext uri="{FF2B5EF4-FFF2-40B4-BE49-F238E27FC236}">
                <a16:creationId xmlns:a16="http://schemas.microsoft.com/office/drawing/2014/main" id="{425D159C-485E-E144-BBB0-A63FB979943B}"/>
              </a:ext>
            </a:extLst>
          </p:cNvPr>
          <p:cNvPicPr>
            <a:picLocks noChangeAspect="1"/>
          </p:cNvPicPr>
          <p:nvPr/>
        </p:nvPicPr>
        <p:blipFill>
          <a:blip r:embed="rId5"/>
          <a:stretch>
            <a:fillRect/>
          </a:stretch>
        </p:blipFill>
        <p:spPr>
          <a:xfrm>
            <a:off x="1525986" y="3822163"/>
            <a:ext cx="9144000" cy="1052638"/>
          </a:xfrm>
          <a:prstGeom prst="rect">
            <a:avLst/>
          </a:prstGeom>
        </p:spPr>
      </p:pic>
    </p:spTree>
    <p:extLst>
      <p:ext uri="{BB962C8B-B14F-4D97-AF65-F5344CB8AC3E}">
        <p14:creationId xmlns:p14="http://schemas.microsoft.com/office/powerpoint/2010/main" val="22564517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83</a:t>
            </a:fld>
            <a:endParaRPr lang="en-US"/>
          </a:p>
        </p:txBody>
      </p:sp>
      <p:pic>
        <p:nvPicPr>
          <p:cNvPr id="4" name="Picture 3">
            <a:extLst>
              <a:ext uri="{FF2B5EF4-FFF2-40B4-BE49-F238E27FC236}">
                <a16:creationId xmlns:a16="http://schemas.microsoft.com/office/drawing/2014/main" id="{03D214CB-288F-F348-9429-403A05B241CE}"/>
              </a:ext>
            </a:extLst>
          </p:cNvPr>
          <p:cNvPicPr>
            <a:picLocks noChangeAspect="1"/>
          </p:cNvPicPr>
          <p:nvPr/>
        </p:nvPicPr>
        <p:blipFill>
          <a:blip r:embed="rId2"/>
          <a:stretch>
            <a:fillRect/>
          </a:stretch>
        </p:blipFill>
        <p:spPr>
          <a:xfrm>
            <a:off x="1524001" y="-1341"/>
            <a:ext cx="8212667" cy="2542252"/>
          </a:xfrm>
          <a:prstGeom prst="rect">
            <a:avLst/>
          </a:prstGeom>
        </p:spPr>
      </p:pic>
      <p:pic>
        <p:nvPicPr>
          <p:cNvPr id="6" name="Picture 5">
            <a:extLst>
              <a:ext uri="{FF2B5EF4-FFF2-40B4-BE49-F238E27FC236}">
                <a16:creationId xmlns:a16="http://schemas.microsoft.com/office/drawing/2014/main" id="{93FEF6B8-B8CA-334A-8600-F33C4E92084D}"/>
              </a:ext>
            </a:extLst>
          </p:cNvPr>
          <p:cNvPicPr>
            <a:picLocks noChangeAspect="1"/>
          </p:cNvPicPr>
          <p:nvPr/>
        </p:nvPicPr>
        <p:blipFill>
          <a:blip r:embed="rId3"/>
          <a:stretch>
            <a:fillRect/>
          </a:stretch>
        </p:blipFill>
        <p:spPr>
          <a:xfrm>
            <a:off x="1676402" y="2540912"/>
            <a:ext cx="5672667" cy="1627341"/>
          </a:xfrm>
          <a:prstGeom prst="rect">
            <a:avLst/>
          </a:prstGeom>
        </p:spPr>
      </p:pic>
      <p:pic>
        <p:nvPicPr>
          <p:cNvPr id="7" name="Picture 6">
            <a:extLst>
              <a:ext uri="{FF2B5EF4-FFF2-40B4-BE49-F238E27FC236}">
                <a16:creationId xmlns:a16="http://schemas.microsoft.com/office/drawing/2014/main" id="{6BDA01AE-740F-044D-9FBB-AE8B1912291D}"/>
              </a:ext>
            </a:extLst>
          </p:cNvPr>
          <p:cNvPicPr>
            <a:picLocks noChangeAspect="1"/>
          </p:cNvPicPr>
          <p:nvPr/>
        </p:nvPicPr>
        <p:blipFill>
          <a:blip r:embed="rId4"/>
          <a:stretch>
            <a:fillRect/>
          </a:stretch>
        </p:blipFill>
        <p:spPr>
          <a:xfrm>
            <a:off x="1550459" y="4403798"/>
            <a:ext cx="5924550" cy="2121344"/>
          </a:xfrm>
          <a:prstGeom prst="rect">
            <a:avLst/>
          </a:prstGeom>
        </p:spPr>
      </p:pic>
      <p:pic>
        <p:nvPicPr>
          <p:cNvPr id="8" name="Picture 7">
            <a:extLst>
              <a:ext uri="{FF2B5EF4-FFF2-40B4-BE49-F238E27FC236}">
                <a16:creationId xmlns:a16="http://schemas.microsoft.com/office/drawing/2014/main" id="{1BE5523E-F57C-9348-9D25-4F56DEC572A7}"/>
              </a:ext>
            </a:extLst>
          </p:cNvPr>
          <p:cNvPicPr>
            <a:picLocks noChangeAspect="1"/>
          </p:cNvPicPr>
          <p:nvPr/>
        </p:nvPicPr>
        <p:blipFill>
          <a:blip r:embed="rId5"/>
          <a:stretch>
            <a:fillRect/>
          </a:stretch>
        </p:blipFill>
        <p:spPr>
          <a:xfrm>
            <a:off x="6847153" y="2671660"/>
            <a:ext cx="3929063" cy="254000"/>
          </a:xfrm>
          <a:prstGeom prst="rect">
            <a:avLst/>
          </a:prstGeom>
        </p:spPr>
      </p:pic>
      <p:pic>
        <p:nvPicPr>
          <p:cNvPr id="9" name="Picture 8">
            <a:extLst>
              <a:ext uri="{FF2B5EF4-FFF2-40B4-BE49-F238E27FC236}">
                <a16:creationId xmlns:a16="http://schemas.microsoft.com/office/drawing/2014/main" id="{AADE4F9C-E1E9-974B-9A93-BD169EFE682C}"/>
              </a:ext>
            </a:extLst>
          </p:cNvPr>
          <p:cNvPicPr>
            <a:picLocks noChangeAspect="1"/>
          </p:cNvPicPr>
          <p:nvPr/>
        </p:nvPicPr>
        <p:blipFill>
          <a:blip r:embed="rId6"/>
          <a:stretch>
            <a:fillRect/>
          </a:stretch>
        </p:blipFill>
        <p:spPr>
          <a:xfrm>
            <a:off x="6847152" y="4052594"/>
            <a:ext cx="3246702" cy="231317"/>
          </a:xfrm>
          <a:prstGeom prst="rect">
            <a:avLst/>
          </a:prstGeom>
        </p:spPr>
      </p:pic>
    </p:spTree>
    <p:extLst>
      <p:ext uri="{BB962C8B-B14F-4D97-AF65-F5344CB8AC3E}">
        <p14:creationId xmlns:p14="http://schemas.microsoft.com/office/powerpoint/2010/main" val="1544707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84</a:t>
            </a:fld>
            <a:endParaRPr lang="en-US"/>
          </a:p>
        </p:txBody>
      </p:sp>
      <p:pic>
        <p:nvPicPr>
          <p:cNvPr id="2" name="Picture 1">
            <a:extLst>
              <a:ext uri="{FF2B5EF4-FFF2-40B4-BE49-F238E27FC236}">
                <a16:creationId xmlns:a16="http://schemas.microsoft.com/office/drawing/2014/main" id="{A8B0B8CC-B020-E744-8B6E-49549C54F161}"/>
              </a:ext>
            </a:extLst>
          </p:cNvPr>
          <p:cNvPicPr>
            <a:picLocks noChangeAspect="1"/>
          </p:cNvPicPr>
          <p:nvPr/>
        </p:nvPicPr>
        <p:blipFill>
          <a:blip r:embed="rId2"/>
          <a:stretch>
            <a:fillRect/>
          </a:stretch>
        </p:blipFill>
        <p:spPr>
          <a:xfrm>
            <a:off x="1473198" y="0"/>
            <a:ext cx="4478848" cy="6858000"/>
          </a:xfrm>
          <a:prstGeom prst="rect">
            <a:avLst/>
          </a:prstGeom>
        </p:spPr>
      </p:pic>
      <p:pic>
        <p:nvPicPr>
          <p:cNvPr id="4" name="Picture 3">
            <a:extLst>
              <a:ext uri="{FF2B5EF4-FFF2-40B4-BE49-F238E27FC236}">
                <a16:creationId xmlns:a16="http://schemas.microsoft.com/office/drawing/2014/main" id="{90C1387E-287A-4542-B1D6-B2B49813F97F}"/>
              </a:ext>
            </a:extLst>
          </p:cNvPr>
          <p:cNvPicPr>
            <a:picLocks noChangeAspect="1"/>
          </p:cNvPicPr>
          <p:nvPr/>
        </p:nvPicPr>
        <p:blipFill>
          <a:blip r:embed="rId3"/>
          <a:stretch>
            <a:fillRect/>
          </a:stretch>
        </p:blipFill>
        <p:spPr>
          <a:xfrm>
            <a:off x="5952047" y="0"/>
            <a:ext cx="4774279" cy="6858000"/>
          </a:xfrm>
          <a:prstGeom prst="rect">
            <a:avLst/>
          </a:prstGeom>
        </p:spPr>
      </p:pic>
    </p:spTree>
    <p:extLst>
      <p:ext uri="{BB962C8B-B14F-4D97-AF65-F5344CB8AC3E}">
        <p14:creationId xmlns:p14="http://schemas.microsoft.com/office/powerpoint/2010/main" val="840312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85</a:t>
            </a:fld>
            <a:endParaRPr lang="en-US"/>
          </a:p>
        </p:txBody>
      </p:sp>
      <p:grpSp>
        <p:nvGrpSpPr>
          <p:cNvPr id="5" name="Group 4">
            <a:extLst>
              <a:ext uri="{FF2B5EF4-FFF2-40B4-BE49-F238E27FC236}">
                <a16:creationId xmlns:a16="http://schemas.microsoft.com/office/drawing/2014/main" id="{6B0016CE-FF88-0C4F-BDEE-80080371D3FB}"/>
              </a:ext>
            </a:extLst>
          </p:cNvPr>
          <p:cNvGrpSpPr/>
          <p:nvPr/>
        </p:nvGrpSpPr>
        <p:grpSpPr>
          <a:xfrm>
            <a:off x="1524000" y="260938"/>
            <a:ext cx="9144000" cy="4387263"/>
            <a:chOff x="0" y="260937"/>
            <a:chExt cx="9144000" cy="4387263"/>
          </a:xfrm>
        </p:grpSpPr>
        <p:pic>
          <p:nvPicPr>
            <p:cNvPr id="2" name="Picture 1">
              <a:extLst>
                <a:ext uri="{FF2B5EF4-FFF2-40B4-BE49-F238E27FC236}">
                  <a16:creationId xmlns:a16="http://schemas.microsoft.com/office/drawing/2014/main" id="{F847F04B-35BF-DA45-87CA-3E8D1837C8B8}"/>
                </a:ext>
              </a:extLst>
            </p:cNvPr>
            <p:cNvPicPr>
              <a:picLocks noChangeAspect="1"/>
            </p:cNvPicPr>
            <p:nvPr/>
          </p:nvPicPr>
          <p:blipFill>
            <a:blip r:embed="rId2"/>
            <a:stretch>
              <a:fillRect/>
            </a:stretch>
          </p:blipFill>
          <p:spPr>
            <a:xfrm>
              <a:off x="0" y="260937"/>
              <a:ext cx="9144000" cy="2255191"/>
            </a:xfrm>
            <a:prstGeom prst="rect">
              <a:avLst/>
            </a:prstGeom>
          </p:spPr>
        </p:pic>
        <p:pic>
          <p:nvPicPr>
            <p:cNvPr id="4" name="Picture 3">
              <a:extLst>
                <a:ext uri="{FF2B5EF4-FFF2-40B4-BE49-F238E27FC236}">
                  <a16:creationId xmlns:a16="http://schemas.microsoft.com/office/drawing/2014/main" id="{6FBE6175-6729-874F-8FEC-3961E5600E6A}"/>
                </a:ext>
              </a:extLst>
            </p:cNvPr>
            <p:cNvPicPr>
              <a:picLocks noChangeAspect="1"/>
            </p:cNvPicPr>
            <p:nvPr/>
          </p:nvPicPr>
          <p:blipFill>
            <a:blip r:embed="rId3"/>
            <a:stretch>
              <a:fillRect/>
            </a:stretch>
          </p:blipFill>
          <p:spPr>
            <a:xfrm>
              <a:off x="527597" y="2516128"/>
              <a:ext cx="8540541" cy="2132072"/>
            </a:xfrm>
            <a:prstGeom prst="rect">
              <a:avLst/>
            </a:prstGeom>
          </p:spPr>
        </p:pic>
      </p:grpSp>
    </p:spTree>
    <p:extLst>
      <p:ext uri="{BB962C8B-B14F-4D97-AF65-F5344CB8AC3E}">
        <p14:creationId xmlns:p14="http://schemas.microsoft.com/office/powerpoint/2010/main" val="1086920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86</a:t>
            </a:fld>
            <a:endParaRPr lang="en-US"/>
          </a:p>
        </p:txBody>
      </p:sp>
      <p:sp>
        <p:nvSpPr>
          <p:cNvPr id="2" name="TextBox 1">
            <a:extLst>
              <a:ext uri="{FF2B5EF4-FFF2-40B4-BE49-F238E27FC236}">
                <a16:creationId xmlns:a16="http://schemas.microsoft.com/office/drawing/2014/main" id="{7B41CFC0-4035-754F-BA42-8E1D150FF6AA}"/>
              </a:ext>
            </a:extLst>
          </p:cNvPr>
          <p:cNvSpPr txBox="1"/>
          <p:nvPr/>
        </p:nvSpPr>
        <p:spPr>
          <a:xfrm>
            <a:off x="2342061" y="184434"/>
            <a:ext cx="406617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Bioprocess Engineering (Fermentation)</a:t>
            </a:r>
          </a:p>
        </p:txBody>
      </p:sp>
      <p:sp>
        <p:nvSpPr>
          <p:cNvPr id="4" name="TextBox 3">
            <a:extLst>
              <a:ext uri="{FF2B5EF4-FFF2-40B4-BE49-F238E27FC236}">
                <a16:creationId xmlns:a16="http://schemas.microsoft.com/office/drawing/2014/main" id="{C8EE7C36-9E0C-0F47-9E86-48784AA7D40F}"/>
              </a:ext>
            </a:extLst>
          </p:cNvPr>
          <p:cNvSpPr txBox="1"/>
          <p:nvPr/>
        </p:nvSpPr>
        <p:spPr>
          <a:xfrm>
            <a:off x="4234246" y="694319"/>
            <a:ext cx="216213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Degree of Reduction </a:t>
            </a:r>
          </a:p>
        </p:txBody>
      </p:sp>
      <p:pic>
        <p:nvPicPr>
          <p:cNvPr id="5" name="Picture 4">
            <a:extLst>
              <a:ext uri="{FF2B5EF4-FFF2-40B4-BE49-F238E27FC236}">
                <a16:creationId xmlns:a16="http://schemas.microsoft.com/office/drawing/2014/main" id="{83677290-FF2C-5944-8CEE-C2AC03F3DAD5}"/>
              </a:ext>
            </a:extLst>
          </p:cNvPr>
          <p:cNvPicPr>
            <a:picLocks noChangeAspect="1"/>
          </p:cNvPicPr>
          <p:nvPr/>
        </p:nvPicPr>
        <p:blipFill>
          <a:blip r:embed="rId2"/>
          <a:stretch>
            <a:fillRect/>
          </a:stretch>
        </p:blipFill>
        <p:spPr>
          <a:xfrm>
            <a:off x="2592916" y="1118400"/>
            <a:ext cx="7226300" cy="406400"/>
          </a:xfrm>
          <a:prstGeom prst="rect">
            <a:avLst/>
          </a:prstGeom>
        </p:spPr>
      </p:pic>
      <p:pic>
        <p:nvPicPr>
          <p:cNvPr id="6" name="Picture 5">
            <a:extLst>
              <a:ext uri="{FF2B5EF4-FFF2-40B4-BE49-F238E27FC236}">
                <a16:creationId xmlns:a16="http://schemas.microsoft.com/office/drawing/2014/main" id="{BC3CEE6E-A648-FB4B-9832-5B810F43D784}"/>
              </a:ext>
            </a:extLst>
          </p:cNvPr>
          <p:cNvPicPr>
            <a:picLocks noChangeAspect="1"/>
          </p:cNvPicPr>
          <p:nvPr/>
        </p:nvPicPr>
        <p:blipFill>
          <a:blip r:embed="rId3"/>
          <a:stretch>
            <a:fillRect/>
          </a:stretch>
        </p:blipFill>
        <p:spPr>
          <a:xfrm>
            <a:off x="2794000" y="1520103"/>
            <a:ext cx="6604000" cy="533400"/>
          </a:xfrm>
          <a:prstGeom prst="rect">
            <a:avLst/>
          </a:prstGeom>
        </p:spPr>
      </p:pic>
      <p:pic>
        <p:nvPicPr>
          <p:cNvPr id="7" name="Picture 6">
            <a:extLst>
              <a:ext uri="{FF2B5EF4-FFF2-40B4-BE49-F238E27FC236}">
                <a16:creationId xmlns:a16="http://schemas.microsoft.com/office/drawing/2014/main" id="{5421E4F2-8E79-8849-984C-EEB788F332FE}"/>
              </a:ext>
            </a:extLst>
          </p:cNvPr>
          <p:cNvPicPr>
            <a:picLocks noChangeAspect="1"/>
          </p:cNvPicPr>
          <p:nvPr/>
        </p:nvPicPr>
        <p:blipFill>
          <a:blip r:embed="rId4"/>
          <a:stretch>
            <a:fillRect/>
          </a:stretch>
        </p:blipFill>
        <p:spPr>
          <a:xfrm>
            <a:off x="5238750" y="2295620"/>
            <a:ext cx="1727200" cy="304800"/>
          </a:xfrm>
          <a:prstGeom prst="rect">
            <a:avLst/>
          </a:prstGeom>
        </p:spPr>
      </p:pic>
      <p:sp>
        <p:nvSpPr>
          <p:cNvPr id="8" name="TextBox 7">
            <a:extLst>
              <a:ext uri="{FF2B5EF4-FFF2-40B4-BE49-F238E27FC236}">
                <a16:creationId xmlns:a16="http://schemas.microsoft.com/office/drawing/2014/main" id="{A88B7167-CC2A-B64B-A310-DF0822F5CF64}"/>
              </a:ext>
            </a:extLst>
          </p:cNvPr>
          <p:cNvSpPr txBox="1"/>
          <p:nvPr/>
        </p:nvSpPr>
        <p:spPr>
          <a:xfrm>
            <a:off x="3356608" y="2263354"/>
            <a:ext cx="1495218" cy="369332"/>
          </a:xfrm>
          <a:prstGeom prst="rect">
            <a:avLst/>
          </a:prstGeom>
          <a:noFill/>
        </p:spPr>
        <p:txBody>
          <a:bodyPr wrap="none" rtlCol="0">
            <a:spAutoFit/>
          </a:bodyPr>
          <a:lstStyle/>
          <a:p>
            <a:r>
              <a:rPr lang="en-US" dirty="0">
                <a:latin typeface="Times" pitchFamily="2" charset="0"/>
              </a:rPr>
              <a:t>Stoichiometry</a:t>
            </a:r>
          </a:p>
        </p:txBody>
      </p:sp>
      <p:sp>
        <p:nvSpPr>
          <p:cNvPr id="9" name="TextBox 8">
            <a:extLst>
              <a:ext uri="{FF2B5EF4-FFF2-40B4-BE49-F238E27FC236}">
                <a16:creationId xmlns:a16="http://schemas.microsoft.com/office/drawing/2014/main" id="{B5228BB3-9410-3E4C-97B0-A067E6A90265}"/>
              </a:ext>
            </a:extLst>
          </p:cNvPr>
          <p:cNvSpPr txBox="1"/>
          <p:nvPr/>
        </p:nvSpPr>
        <p:spPr>
          <a:xfrm>
            <a:off x="3434416" y="2675589"/>
            <a:ext cx="2467342" cy="646331"/>
          </a:xfrm>
          <a:prstGeom prst="rect">
            <a:avLst/>
          </a:prstGeom>
          <a:noFill/>
        </p:spPr>
        <p:txBody>
          <a:bodyPr wrap="none" rtlCol="0">
            <a:spAutoFit/>
          </a:bodyPr>
          <a:lstStyle/>
          <a:p>
            <a:r>
              <a:rPr lang="en-US" dirty="0">
                <a:latin typeface="Times" pitchFamily="2" charset="0"/>
              </a:rPr>
              <a:t>Oxidation State</a:t>
            </a:r>
          </a:p>
          <a:p>
            <a:r>
              <a:rPr lang="en-US" dirty="0">
                <a:latin typeface="Times" pitchFamily="2" charset="0"/>
              </a:rPr>
              <a:t>O2 is 0; in products is -2</a:t>
            </a:r>
          </a:p>
        </p:txBody>
      </p:sp>
      <p:pic>
        <p:nvPicPr>
          <p:cNvPr id="10" name="Picture 9">
            <a:extLst>
              <a:ext uri="{FF2B5EF4-FFF2-40B4-BE49-F238E27FC236}">
                <a16:creationId xmlns:a16="http://schemas.microsoft.com/office/drawing/2014/main" id="{6B09222E-932A-1D41-95FC-7F9CC24088F2}"/>
              </a:ext>
            </a:extLst>
          </p:cNvPr>
          <p:cNvPicPr>
            <a:picLocks noChangeAspect="1"/>
          </p:cNvPicPr>
          <p:nvPr/>
        </p:nvPicPr>
        <p:blipFill>
          <a:blip r:embed="rId5"/>
          <a:stretch>
            <a:fillRect/>
          </a:stretch>
        </p:blipFill>
        <p:spPr>
          <a:xfrm>
            <a:off x="4381500" y="3604057"/>
            <a:ext cx="1714500" cy="330200"/>
          </a:xfrm>
          <a:prstGeom prst="rect">
            <a:avLst/>
          </a:prstGeom>
        </p:spPr>
      </p:pic>
      <p:sp>
        <p:nvSpPr>
          <p:cNvPr id="11" name="TextBox 10">
            <a:extLst>
              <a:ext uri="{FF2B5EF4-FFF2-40B4-BE49-F238E27FC236}">
                <a16:creationId xmlns:a16="http://schemas.microsoft.com/office/drawing/2014/main" id="{30EF99C5-560D-B14D-9377-7C671A0A2480}"/>
              </a:ext>
            </a:extLst>
          </p:cNvPr>
          <p:cNvSpPr txBox="1"/>
          <p:nvPr/>
        </p:nvSpPr>
        <p:spPr>
          <a:xfrm>
            <a:off x="3434417" y="3240222"/>
            <a:ext cx="3935693" cy="369332"/>
          </a:xfrm>
          <a:prstGeom prst="rect">
            <a:avLst/>
          </a:prstGeom>
          <a:noFill/>
        </p:spPr>
        <p:txBody>
          <a:bodyPr wrap="none" rtlCol="0">
            <a:spAutoFit/>
          </a:bodyPr>
          <a:lstStyle/>
          <a:p>
            <a:r>
              <a:rPr lang="en-US" dirty="0">
                <a:latin typeface="Times" pitchFamily="2" charset="0"/>
              </a:rPr>
              <a:t>Moles of electrons transferred to oxygen</a:t>
            </a:r>
          </a:p>
        </p:txBody>
      </p:sp>
      <p:sp>
        <p:nvSpPr>
          <p:cNvPr id="13" name="TextBox 12">
            <a:extLst>
              <a:ext uri="{FF2B5EF4-FFF2-40B4-BE49-F238E27FC236}">
                <a16:creationId xmlns:a16="http://schemas.microsoft.com/office/drawing/2014/main" id="{DD4CEF67-2F24-604E-9E74-048D94A3D5F0}"/>
              </a:ext>
            </a:extLst>
          </p:cNvPr>
          <p:cNvSpPr txBox="1"/>
          <p:nvPr/>
        </p:nvSpPr>
        <p:spPr>
          <a:xfrm>
            <a:off x="2794000" y="4064939"/>
            <a:ext cx="6505942" cy="646331"/>
          </a:xfrm>
          <a:prstGeom prst="rect">
            <a:avLst/>
          </a:prstGeom>
          <a:noFill/>
        </p:spPr>
        <p:txBody>
          <a:bodyPr wrap="square" rtlCol="0">
            <a:spAutoFit/>
          </a:bodyPr>
          <a:lstStyle/>
          <a:p>
            <a:r>
              <a:rPr lang="en-US" dirty="0">
                <a:latin typeface="Times" pitchFamily="2" charset="0"/>
              </a:rPr>
              <a:t>The degree of reduction multipliers are +4 for C; +1 for H; -2 for O; -3 for N (ammonia); +6 for S (H</a:t>
            </a:r>
            <a:r>
              <a:rPr lang="en-US" baseline="-25000" dirty="0">
                <a:latin typeface="Times" pitchFamily="2" charset="0"/>
              </a:rPr>
              <a:t>2</a:t>
            </a:r>
            <a:r>
              <a:rPr lang="en-US" dirty="0">
                <a:latin typeface="Times" pitchFamily="2" charset="0"/>
              </a:rPr>
              <a:t>SO</a:t>
            </a:r>
            <a:r>
              <a:rPr lang="en-US" baseline="-25000" dirty="0">
                <a:latin typeface="Times" pitchFamily="2" charset="0"/>
              </a:rPr>
              <a:t>4</a:t>
            </a:r>
            <a:r>
              <a:rPr lang="en-US" dirty="0">
                <a:latin typeface="Times" pitchFamily="2" charset="0"/>
              </a:rPr>
              <a:t>); +5 for P (phosphoric acid)</a:t>
            </a:r>
          </a:p>
        </p:txBody>
      </p:sp>
      <p:sp>
        <p:nvSpPr>
          <p:cNvPr id="14" name="TextBox 13">
            <a:extLst>
              <a:ext uri="{FF2B5EF4-FFF2-40B4-BE49-F238E27FC236}">
                <a16:creationId xmlns:a16="http://schemas.microsoft.com/office/drawing/2014/main" id="{40A21C80-6DEE-F145-9E3B-7AAD577D0B6E}"/>
              </a:ext>
            </a:extLst>
          </p:cNvPr>
          <p:cNvSpPr txBox="1"/>
          <p:nvPr/>
        </p:nvSpPr>
        <p:spPr>
          <a:xfrm>
            <a:off x="1765300" y="4885304"/>
            <a:ext cx="8881532" cy="1200329"/>
          </a:xfrm>
          <a:prstGeom prst="rect">
            <a:avLst/>
          </a:prstGeom>
          <a:noFill/>
        </p:spPr>
        <p:txBody>
          <a:bodyPr wrap="square" rtlCol="0">
            <a:spAutoFit/>
          </a:bodyPr>
          <a:lstStyle/>
          <a:p>
            <a:r>
              <a:rPr lang="en-US" dirty="0">
                <a:latin typeface="Times" pitchFamily="2" charset="0"/>
              </a:rPr>
              <a:t>Reaction of acetaldehyde C</a:t>
            </a:r>
            <a:r>
              <a:rPr lang="en-US" baseline="-25000" dirty="0">
                <a:latin typeface="Times" pitchFamily="2" charset="0"/>
              </a:rPr>
              <a:t>2</a:t>
            </a:r>
            <a:r>
              <a:rPr lang="en-US" dirty="0">
                <a:latin typeface="Times" pitchFamily="2" charset="0"/>
              </a:rPr>
              <a:t>H</a:t>
            </a:r>
            <a:r>
              <a:rPr lang="en-US" baseline="-25000" dirty="0">
                <a:latin typeface="Times" pitchFamily="2" charset="0"/>
              </a:rPr>
              <a:t>4</a:t>
            </a:r>
            <a:r>
              <a:rPr lang="en-US" dirty="0">
                <a:latin typeface="Times" pitchFamily="2" charset="0"/>
              </a:rPr>
              <a:t>O  Degree of reduction 2(4)+4(1)+1(-2)=10 </a:t>
            </a:r>
            <a:r>
              <a:rPr lang="en-US" i="1" dirty="0">
                <a:latin typeface="Times" pitchFamily="2" charset="0"/>
              </a:rPr>
              <a:t>or</a:t>
            </a:r>
            <a:r>
              <a:rPr lang="en-US" dirty="0">
                <a:latin typeface="Times" pitchFamily="2" charset="0"/>
              </a:rPr>
              <a:t> 5 per carbon.</a:t>
            </a:r>
          </a:p>
          <a:p>
            <a:r>
              <a:rPr lang="en-US" dirty="0">
                <a:latin typeface="Times" pitchFamily="2" charset="0"/>
              </a:rPr>
              <a:t>To determine </a:t>
            </a:r>
            <a:r>
              <a:rPr lang="en-US" i="1" dirty="0">
                <a:latin typeface="Times" pitchFamily="2" charset="0"/>
              </a:rPr>
              <a:t>r</a:t>
            </a:r>
            <a:r>
              <a:rPr lang="en-US" dirty="0">
                <a:latin typeface="Times" pitchFamily="2" charset="0"/>
              </a:rPr>
              <a:t> for O</a:t>
            </a:r>
            <a:r>
              <a:rPr lang="en-US" baseline="-25000" dirty="0">
                <a:latin typeface="Times" pitchFamily="2" charset="0"/>
              </a:rPr>
              <a:t>2</a:t>
            </a:r>
            <a:r>
              <a:rPr lang="en-US" dirty="0">
                <a:latin typeface="Times" pitchFamily="2" charset="0"/>
              </a:rPr>
              <a:t>, 2</a:t>
            </a:r>
            <a:r>
              <a:rPr lang="en-US" i="1" dirty="0">
                <a:latin typeface="Times" pitchFamily="2" charset="0"/>
              </a:rPr>
              <a:t>r</a:t>
            </a:r>
            <a:r>
              <a:rPr lang="en-US" dirty="0">
                <a:latin typeface="Times" pitchFamily="2" charset="0"/>
              </a:rPr>
              <a:t>(-2) = -10  so r = -2.5 to yield zero on the left of 18.88</a:t>
            </a:r>
          </a:p>
          <a:p>
            <a:r>
              <a:rPr lang="en-US" dirty="0">
                <a:latin typeface="Times" pitchFamily="2" charset="0"/>
              </a:rPr>
              <a:t>On the right of 18.88, For CO</a:t>
            </a:r>
            <a:r>
              <a:rPr lang="en-US" baseline="-25000" dirty="0">
                <a:latin typeface="Times" pitchFamily="2" charset="0"/>
              </a:rPr>
              <a:t>2</a:t>
            </a:r>
            <a:r>
              <a:rPr lang="en-US" dirty="0">
                <a:latin typeface="Times" pitchFamily="2" charset="0"/>
              </a:rPr>
              <a:t>, 1(4)+2(-2) = 0 and for H</a:t>
            </a:r>
            <a:r>
              <a:rPr lang="en-US" baseline="-25000" dirty="0">
                <a:latin typeface="Times" pitchFamily="2" charset="0"/>
              </a:rPr>
              <a:t>2</a:t>
            </a:r>
            <a:r>
              <a:rPr lang="en-US" dirty="0">
                <a:latin typeface="Times" pitchFamily="2" charset="0"/>
              </a:rPr>
              <a:t>O, 2(1)+1(-2) = 0</a:t>
            </a:r>
          </a:p>
          <a:p>
            <a:r>
              <a:rPr lang="en-US" dirty="0">
                <a:latin typeface="Times" pitchFamily="2" charset="0"/>
              </a:rPr>
              <a:t>Two sides balance</a:t>
            </a:r>
          </a:p>
        </p:txBody>
      </p:sp>
    </p:spTree>
    <p:extLst>
      <p:ext uri="{BB962C8B-B14F-4D97-AF65-F5344CB8AC3E}">
        <p14:creationId xmlns:p14="http://schemas.microsoft.com/office/powerpoint/2010/main" val="2135457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87</a:t>
            </a:fld>
            <a:endParaRPr lang="en-US"/>
          </a:p>
        </p:txBody>
      </p:sp>
      <p:pic>
        <p:nvPicPr>
          <p:cNvPr id="2" name="Picture 1">
            <a:extLst>
              <a:ext uri="{FF2B5EF4-FFF2-40B4-BE49-F238E27FC236}">
                <a16:creationId xmlns:a16="http://schemas.microsoft.com/office/drawing/2014/main" id="{2A267152-7A47-0F42-A392-C75A90043D16}"/>
              </a:ext>
            </a:extLst>
          </p:cNvPr>
          <p:cNvPicPr>
            <a:picLocks noChangeAspect="1"/>
          </p:cNvPicPr>
          <p:nvPr/>
        </p:nvPicPr>
        <p:blipFill>
          <a:blip r:embed="rId2"/>
          <a:stretch>
            <a:fillRect/>
          </a:stretch>
        </p:blipFill>
        <p:spPr>
          <a:xfrm>
            <a:off x="1524000" y="138923"/>
            <a:ext cx="9144000" cy="3244287"/>
          </a:xfrm>
          <a:prstGeom prst="rect">
            <a:avLst/>
          </a:prstGeom>
        </p:spPr>
      </p:pic>
    </p:spTree>
    <p:extLst>
      <p:ext uri="{BB962C8B-B14F-4D97-AF65-F5344CB8AC3E}">
        <p14:creationId xmlns:p14="http://schemas.microsoft.com/office/powerpoint/2010/main" val="4063902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88</a:t>
            </a:fld>
            <a:endParaRPr lang="en-US"/>
          </a:p>
        </p:txBody>
      </p:sp>
      <p:sp>
        <p:nvSpPr>
          <p:cNvPr id="2" name="TextBox 1">
            <a:extLst>
              <a:ext uri="{FF2B5EF4-FFF2-40B4-BE49-F238E27FC236}">
                <a16:creationId xmlns:a16="http://schemas.microsoft.com/office/drawing/2014/main" id="{D64FAE99-31C6-834F-86CE-0D66FC1BCB94}"/>
              </a:ext>
            </a:extLst>
          </p:cNvPr>
          <p:cNvSpPr txBox="1"/>
          <p:nvPr/>
        </p:nvSpPr>
        <p:spPr>
          <a:xfrm>
            <a:off x="4343400" y="448733"/>
            <a:ext cx="328808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Biological Equilibrium Reactions</a:t>
            </a:r>
          </a:p>
        </p:txBody>
      </p:sp>
      <p:sp>
        <p:nvSpPr>
          <p:cNvPr id="4" name="TextBox 3">
            <a:extLst>
              <a:ext uri="{FF2B5EF4-FFF2-40B4-BE49-F238E27FC236}">
                <a16:creationId xmlns:a16="http://schemas.microsoft.com/office/drawing/2014/main" id="{7012B102-A1B6-7349-AE23-C0D80B2F5110}"/>
              </a:ext>
            </a:extLst>
          </p:cNvPr>
          <p:cNvSpPr txBox="1"/>
          <p:nvPr/>
        </p:nvSpPr>
        <p:spPr>
          <a:xfrm>
            <a:off x="3191934" y="1001183"/>
            <a:ext cx="6557373" cy="369332"/>
          </a:xfrm>
          <a:prstGeom prst="rect">
            <a:avLst/>
          </a:prstGeom>
          <a:noFill/>
        </p:spPr>
        <p:txBody>
          <a:bodyPr wrap="none" rtlCol="0">
            <a:spAutoFit/>
          </a:bodyPr>
          <a:lstStyle/>
          <a:p>
            <a:r>
              <a:rPr lang="en-US" dirty="0">
                <a:latin typeface="Times" pitchFamily="2" charset="0"/>
              </a:rPr>
              <a:t>Reactions occur with a buffer so [H</a:t>
            </a:r>
            <a:r>
              <a:rPr lang="en-US" baseline="30000" dirty="0">
                <a:latin typeface="Times" pitchFamily="2" charset="0"/>
              </a:rPr>
              <a:t>+</a:t>
            </a:r>
            <a:r>
              <a:rPr lang="en-US" dirty="0">
                <a:latin typeface="Times" pitchFamily="2" charset="0"/>
              </a:rPr>
              <a:t>] is ignored (indicated by prime)</a:t>
            </a:r>
          </a:p>
        </p:txBody>
      </p:sp>
      <p:pic>
        <p:nvPicPr>
          <p:cNvPr id="5" name="Picture 4">
            <a:extLst>
              <a:ext uri="{FF2B5EF4-FFF2-40B4-BE49-F238E27FC236}">
                <a16:creationId xmlns:a16="http://schemas.microsoft.com/office/drawing/2014/main" id="{B0136E6A-1185-0F4F-9B1E-3701B62D2919}"/>
              </a:ext>
            </a:extLst>
          </p:cNvPr>
          <p:cNvPicPr>
            <a:picLocks noChangeAspect="1"/>
          </p:cNvPicPr>
          <p:nvPr/>
        </p:nvPicPr>
        <p:blipFill>
          <a:blip r:embed="rId2"/>
          <a:stretch>
            <a:fillRect/>
          </a:stretch>
        </p:blipFill>
        <p:spPr>
          <a:xfrm>
            <a:off x="2298700" y="1769533"/>
            <a:ext cx="7912100" cy="457200"/>
          </a:xfrm>
          <a:prstGeom prst="rect">
            <a:avLst/>
          </a:prstGeom>
        </p:spPr>
      </p:pic>
      <p:pic>
        <p:nvPicPr>
          <p:cNvPr id="6" name="Picture 5">
            <a:extLst>
              <a:ext uri="{FF2B5EF4-FFF2-40B4-BE49-F238E27FC236}">
                <a16:creationId xmlns:a16="http://schemas.microsoft.com/office/drawing/2014/main" id="{49B5C83B-C106-904A-8399-3D8641715514}"/>
              </a:ext>
            </a:extLst>
          </p:cNvPr>
          <p:cNvPicPr>
            <a:picLocks noChangeAspect="1"/>
          </p:cNvPicPr>
          <p:nvPr/>
        </p:nvPicPr>
        <p:blipFill>
          <a:blip r:embed="rId3"/>
          <a:stretch>
            <a:fillRect/>
          </a:stretch>
        </p:blipFill>
        <p:spPr>
          <a:xfrm>
            <a:off x="1811867" y="2226733"/>
            <a:ext cx="8534400" cy="1104900"/>
          </a:xfrm>
          <a:prstGeom prst="rect">
            <a:avLst/>
          </a:prstGeom>
        </p:spPr>
      </p:pic>
      <p:pic>
        <p:nvPicPr>
          <p:cNvPr id="7" name="Picture 6">
            <a:extLst>
              <a:ext uri="{FF2B5EF4-FFF2-40B4-BE49-F238E27FC236}">
                <a16:creationId xmlns:a16="http://schemas.microsoft.com/office/drawing/2014/main" id="{82258108-187D-2143-B31B-410760420A43}"/>
              </a:ext>
            </a:extLst>
          </p:cNvPr>
          <p:cNvPicPr>
            <a:picLocks noChangeAspect="1"/>
          </p:cNvPicPr>
          <p:nvPr/>
        </p:nvPicPr>
        <p:blipFill>
          <a:blip r:embed="rId4"/>
          <a:stretch>
            <a:fillRect/>
          </a:stretch>
        </p:blipFill>
        <p:spPr>
          <a:xfrm>
            <a:off x="2317750" y="3575050"/>
            <a:ext cx="7874000" cy="723900"/>
          </a:xfrm>
          <a:prstGeom prst="rect">
            <a:avLst/>
          </a:prstGeom>
        </p:spPr>
      </p:pic>
      <p:sp>
        <p:nvSpPr>
          <p:cNvPr id="8" name="TextBox 7">
            <a:extLst>
              <a:ext uri="{FF2B5EF4-FFF2-40B4-BE49-F238E27FC236}">
                <a16:creationId xmlns:a16="http://schemas.microsoft.com/office/drawing/2014/main" id="{511EAE44-4C50-7740-BEC7-FF9E1393529D}"/>
              </a:ext>
            </a:extLst>
          </p:cNvPr>
          <p:cNvSpPr txBox="1"/>
          <p:nvPr/>
        </p:nvSpPr>
        <p:spPr>
          <a:xfrm>
            <a:off x="4148088" y="4474659"/>
            <a:ext cx="2808013" cy="369332"/>
          </a:xfrm>
          <a:prstGeom prst="rect">
            <a:avLst/>
          </a:prstGeom>
          <a:noFill/>
        </p:spPr>
        <p:txBody>
          <a:bodyPr wrap="none" rtlCol="0">
            <a:spAutoFit/>
          </a:bodyPr>
          <a:lstStyle/>
          <a:p>
            <a:r>
              <a:rPr lang="en-US" dirty="0">
                <a:latin typeface="Times" pitchFamily="2" charset="0"/>
              </a:rPr>
              <a:t>Water is pure so activity is 1</a:t>
            </a:r>
          </a:p>
        </p:txBody>
      </p:sp>
    </p:spTree>
    <p:extLst>
      <p:ext uri="{BB962C8B-B14F-4D97-AF65-F5344CB8AC3E}">
        <p14:creationId xmlns:p14="http://schemas.microsoft.com/office/powerpoint/2010/main" val="988780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89</a:t>
            </a:fld>
            <a:endParaRPr lang="en-US"/>
          </a:p>
        </p:txBody>
      </p:sp>
      <p:grpSp>
        <p:nvGrpSpPr>
          <p:cNvPr id="5" name="Group 4">
            <a:extLst>
              <a:ext uri="{FF2B5EF4-FFF2-40B4-BE49-F238E27FC236}">
                <a16:creationId xmlns:a16="http://schemas.microsoft.com/office/drawing/2014/main" id="{103A1A5D-7876-0844-B9C9-804785D07497}"/>
              </a:ext>
            </a:extLst>
          </p:cNvPr>
          <p:cNvGrpSpPr/>
          <p:nvPr/>
        </p:nvGrpSpPr>
        <p:grpSpPr>
          <a:xfrm>
            <a:off x="2163233" y="82448"/>
            <a:ext cx="8115300" cy="3828348"/>
            <a:chOff x="0" y="260249"/>
            <a:chExt cx="9144000" cy="4313632"/>
          </a:xfrm>
        </p:grpSpPr>
        <p:pic>
          <p:nvPicPr>
            <p:cNvPr id="2" name="Picture 1">
              <a:extLst>
                <a:ext uri="{FF2B5EF4-FFF2-40B4-BE49-F238E27FC236}">
                  <a16:creationId xmlns:a16="http://schemas.microsoft.com/office/drawing/2014/main" id="{90AFE513-D042-CE48-BF0C-3E817FC7D3CA}"/>
                </a:ext>
              </a:extLst>
            </p:cNvPr>
            <p:cNvPicPr>
              <a:picLocks noChangeAspect="1"/>
            </p:cNvPicPr>
            <p:nvPr/>
          </p:nvPicPr>
          <p:blipFill>
            <a:blip r:embed="rId2"/>
            <a:stretch>
              <a:fillRect/>
            </a:stretch>
          </p:blipFill>
          <p:spPr>
            <a:xfrm>
              <a:off x="0" y="260249"/>
              <a:ext cx="9144000" cy="3306434"/>
            </a:xfrm>
            <a:prstGeom prst="rect">
              <a:avLst/>
            </a:prstGeom>
          </p:spPr>
        </p:pic>
        <p:pic>
          <p:nvPicPr>
            <p:cNvPr id="4" name="Picture 3">
              <a:extLst>
                <a:ext uri="{FF2B5EF4-FFF2-40B4-BE49-F238E27FC236}">
                  <a16:creationId xmlns:a16="http://schemas.microsoft.com/office/drawing/2014/main" id="{31235E1A-FB1B-AD41-BB61-D00E0077672F}"/>
                </a:ext>
              </a:extLst>
            </p:cNvPr>
            <p:cNvPicPr>
              <a:picLocks noChangeAspect="1"/>
            </p:cNvPicPr>
            <p:nvPr/>
          </p:nvPicPr>
          <p:blipFill>
            <a:blip r:embed="rId3"/>
            <a:stretch>
              <a:fillRect/>
            </a:stretch>
          </p:blipFill>
          <p:spPr>
            <a:xfrm>
              <a:off x="0" y="3566683"/>
              <a:ext cx="9144000" cy="1007198"/>
            </a:xfrm>
            <a:prstGeom prst="rect">
              <a:avLst/>
            </a:prstGeom>
          </p:spPr>
        </p:pic>
      </p:grpSp>
      <p:pic>
        <p:nvPicPr>
          <p:cNvPr id="6" name="Picture 5">
            <a:extLst>
              <a:ext uri="{FF2B5EF4-FFF2-40B4-BE49-F238E27FC236}">
                <a16:creationId xmlns:a16="http://schemas.microsoft.com/office/drawing/2014/main" id="{B750A9BC-9D0E-B148-8152-F371EFE92CE2}"/>
              </a:ext>
            </a:extLst>
          </p:cNvPr>
          <p:cNvPicPr>
            <a:picLocks noChangeAspect="1"/>
          </p:cNvPicPr>
          <p:nvPr/>
        </p:nvPicPr>
        <p:blipFill>
          <a:blip r:embed="rId4"/>
          <a:stretch>
            <a:fillRect/>
          </a:stretch>
        </p:blipFill>
        <p:spPr>
          <a:xfrm>
            <a:off x="2628900" y="4062148"/>
            <a:ext cx="6591300" cy="1069111"/>
          </a:xfrm>
          <a:prstGeom prst="rect">
            <a:avLst/>
          </a:prstGeom>
        </p:spPr>
      </p:pic>
      <p:pic>
        <p:nvPicPr>
          <p:cNvPr id="7" name="Picture 6">
            <a:extLst>
              <a:ext uri="{FF2B5EF4-FFF2-40B4-BE49-F238E27FC236}">
                <a16:creationId xmlns:a16="http://schemas.microsoft.com/office/drawing/2014/main" id="{EDD631E1-551A-0F4D-B532-E620E3826282}"/>
              </a:ext>
            </a:extLst>
          </p:cNvPr>
          <p:cNvPicPr>
            <a:picLocks noChangeAspect="1"/>
          </p:cNvPicPr>
          <p:nvPr/>
        </p:nvPicPr>
        <p:blipFill>
          <a:blip r:embed="rId5"/>
          <a:stretch>
            <a:fillRect/>
          </a:stretch>
        </p:blipFill>
        <p:spPr>
          <a:xfrm>
            <a:off x="2628901" y="5131258"/>
            <a:ext cx="5367867" cy="1513090"/>
          </a:xfrm>
          <a:prstGeom prst="rect">
            <a:avLst/>
          </a:prstGeom>
        </p:spPr>
      </p:pic>
    </p:spTree>
    <p:extLst>
      <p:ext uri="{BB962C8B-B14F-4D97-AF65-F5344CB8AC3E}">
        <p14:creationId xmlns:p14="http://schemas.microsoft.com/office/powerpoint/2010/main" val="24312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083EE2-21E6-8541-A23B-AC4EF503827A}"/>
              </a:ext>
            </a:extLst>
          </p:cNvPr>
          <p:cNvSpPr>
            <a:spLocks noGrp="1"/>
          </p:cNvSpPr>
          <p:nvPr>
            <p:ph type="sldNum" sz="quarter" idx="12"/>
          </p:nvPr>
        </p:nvSpPr>
        <p:spPr/>
        <p:txBody>
          <a:bodyPr/>
          <a:lstStyle/>
          <a:p>
            <a:fld id="{1DE4C417-D63F-5947-9F49-F0288A7D2840}" type="slidenum">
              <a:rPr lang="en-US" smtClean="0"/>
              <a:t>9</a:t>
            </a:fld>
            <a:endParaRPr lang="en-US"/>
          </a:p>
        </p:txBody>
      </p:sp>
      <p:sp>
        <p:nvSpPr>
          <p:cNvPr id="2" name="TextBox 1">
            <a:extLst>
              <a:ext uri="{FF2B5EF4-FFF2-40B4-BE49-F238E27FC236}">
                <a16:creationId xmlns:a16="http://schemas.microsoft.com/office/drawing/2014/main" id="{84829AE3-02CC-F247-AB76-E132B487718D}"/>
              </a:ext>
            </a:extLst>
          </p:cNvPr>
          <p:cNvSpPr txBox="1"/>
          <p:nvPr/>
        </p:nvSpPr>
        <p:spPr>
          <a:xfrm>
            <a:off x="3334347" y="266366"/>
            <a:ext cx="527625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Pressure Expression:  Mix two ideal gasses, A and B</a:t>
            </a:r>
          </a:p>
        </p:txBody>
      </p:sp>
      <p:sp>
        <p:nvSpPr>
          <p:cNvPr id="3" name="TextBox 2">
            <a:extLst>
              <a:ext uri="{FF2B5EF4-FFF2-40B4-BE49-F238E27FC236}">
                <a16:creationId xmlns:a16="http://schemas.microsoft.com/office/drawing/2014/main" id="{F95E57F0-9FB9-B04C-8A07-33A6C9697D20}"/>
              </a:ext>
            </a:extLst>
          </p:cNvPr>
          <p:cNvSpPr txBox="1"/>
          <p:nvPr/>
        </p:nvSpPr>
        <p:spPr>
          <a:xfrm>
            <a:off x="2579427" y="724172"/>
            <a:ext cx="12261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 =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B</a:t>
            </a:r>
            <a:endParaRPr lang="en-US" baseline="-25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9CD25DD-695A-8449-BD5A-5BFC4A1F1E18}"/>
              </a:ext>
            </a:extLst>
          </p:cNvPr>
          <p:cNvSpPr txBox="1"/>
          <p:nvPr/>
        </p:nvSpPr>
        <p:spPr>
          <a:xfrm>
            <a:off x="4195182" y="724172"/>
            <a:ext cx="3405484"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is the partial pressure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err="1">
                <a:latin typeface="Times New Roman" panose="02020603050405020304" pitchFamily="18" charset="0"/>
                <a:cs typeface="Times New Roman" panose="02020603050405020304" pitchFamily="18" charset="0"/>
              </a:rPr>
              <a:t>p</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B667B4C-418E-304A-8012-EDD7B28CE431}"/>
              </a:ext>
            </a:extLst>
          </p:cNvPr>
          <p:cNvSpPr txBox="1"/>
          <p:nvPr/>
        </p:nvSpPr>
        <p:spPr>
          <a:xfrm>
            <a:off x="2509047" y="1366644"/>
            <a:ext cx="7720511" cy="313932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single component molar G = </a:t>
            </a:r>
            <a:r>
              <a:rPr lang="en-US" dirty="0">
                <a:latin typeface="Symbol" pitchFamily="2" charset="2"/>
              </a:rPr>
              <a:t>m</a:t>
            </a:r>
          </a:p>
          <a:p>
            <a:r>
              <a:rPr lang="en-US" dirty="0">
                <a:latin typeface="Symbol" pitchFamily="2" charset="2"/>
              </a:rPr>
              <a:t>m</a:t>
            </a:r>
            <a:r>
              <a:rPr lang="en-US" baseline="-25000" dirty="0">
                <a:latin typeface="Calibri" panose="020F0502020204030204" pitchFamily="34" charset="0"/>
                <a:cs typeface="Calibri" panose="020F0502020204030204" pitchFamily="34" charset="0"/>
              </a:rPr>
              <a:t>0</a:t>
            </a:r>
            <a:r>
              <a:rPr lang="en-US" dirty="0">
                <a:latin typeface="Calibri" panose="020F0502020204030204" pitchFamily="34" charset="0"/>
                <a:cs typeface="Calibri" panose="020F0502020204030204" pitchFamily="34" charset="0"/>
              </a:rPr>
              <a:t> is at p</a:t>
            </a:r>
            <a:r>
              <a:rPr lang="en-US" baseline="-25000" dirty="0">
                <a:latin typeface="Calibri" panose="020F0502020204030204" pitchFamily="34" charset="0"/>
                <a:cs typeface="Calibri" panose="020F0502020204030204" pitchFamily="34" charset="0"/>
              </a:rPr>
              <a:t>0,A</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 1 bar</a:t>
            </a:r>
          </a:p>
          <a:p>
            <a:r>
              <a:rPr lang="en-US" dirty="0">
                <a:latin typeface="Times New Roman" panose="02020603050405020304" pitchFamily="18" charset="0"/>
                <a:cs typeface="Times New Roman" panose="02020603050405020304" pitchFamily="18" charset="0"/>
              </a:rPr>
              <a:t>At pressure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for a pure component isothermal ideal gas</a:t>
            </a:r>
            <a:endParaRPr lang="en-US" baseline="-25000" dirty="0">
              <a:latin typeface="Times New Roman" panose="02020603050405020304" pitchFamily="18" charset="0"/>
              <a:cs typeface="Times New Roman" panose="02020603050405020304" pitchFamily="18" charset="0"/>
            </a:endParaRPr>
          </a:p>
          <a:p>
            <a:r>
              <a:rPr lang="en-US" b="1" dirty="0">
                <a:latin typeface="Symbol" pitchFamily="2" charset="2"/>
              </a:rPr>
              <a:t>m</a:t>
            </a:r>
            <a:r>
              <a:rPr lang="en-US" b="1" baseline="-25000" dirty="0">
                <a:latin typeface="Symbol" pitchFamily="2" charset="2"/>
              </a:rPr>
              <a:t>A</a:t>
            </a:r>
            <a:r>
              <a:rPr lang="en-US" b="1" dirty="0">
                <a:latin typeface="Symbol" pitchFamily="2" charset="2"/>
              </a:rPr>
              <a:t> = m</a:t>
            </a:r>
            <a:r>
              <a:rPr lang="en-US" b="1" baseline="-25000" dirty="0">
                <a:latin typeface="Calibri" panose="020F0502020204030204" pitchFamily="34" charset="0"/>
                <a:cs typeface="Calibri" panose="020F0502020204030204" pitchFamily="34" charset="0"/>
              </a:rPr>
              <a:t>0,A</a:t>
            </a:r>
            <a:r>
              <a:rPr lang="en-US" b="1" dirty="0">
                <a:latin typeface="Calibri" panose="020F0502020204030204" pitchFamily="34" charset="0"/>
                <a:cs typeface="Calibri" panose="020F0502020204030204" pitchFamily="34" charset="0"/>
              </a:rPr>
              <a:t> + RT ln(p/p</a:t>
            </a:r>
            <a:r>
              <a:rPr lang="en-US" b="1" baseline="-25000" dirty="0">
                <a:latin typeface="Calibri" panose="020F0502020204030204" pitchFamily="34" charset="0"/>
                <a:cs typeface="Calibri" panose="020F0502020204030204" pitchFamily="34" charset="0"/>
              </a:rPr>
              <a:t>0,A</a:t>
            </a:r>
            <a:r>
              <a:rPr lang="en-US" b="1" dirty="0">
                <a:latin typeface="Calibri" panose="020F0502020204030204" pitchFamily="34" charset="0"/>
                <a:cs typeface="Calibri" panose="020F0502020204030204" pitchFamily="34" charset="0"/>
              </a:rPr>
              <a:t>)</a:t>
            </a:r>
            <a:r>
              <a:rPr lang="en-US" b="1" dirty="0">
                <a:latin typeface="Symbol" pitchFamily="2" charset="2"/>
              </a:rPr>
              <a:t> = m</a:t>
            </a:r>
            <a:r>
              <a:rPr lang="en-US" b="1" baseline="-25000" dirty="0">
                <a:latin typeface="Calibri" panose="020F0502020204030204" pitchFamily="34" charset="0"/>
                <a:cs typeface="Calibri" panose="020F0502020204030204" pitchFamily="34" charset="0"/>
              </a:rPr>
              <a:t>0,A</a:t>
            </a:r>
            <a:r>
              <a:rPr lang="en-US" b="1" dirty="0">
                <a:latin typeface="Calibri" panose="020F0502020204030204" pitchFamily="34" charset="0"/>
                <a:cs typeface="Calibri" panose="020F0502020204030204" pitchFamily="34" charset="0"/>
              </a:rPr>
              <a:t> + RT ln(p)</a:t>
            </a:r>
          </a:p>
          <a:p>
            <a:endParaRPr lang="en-US" b="1" dirty="0">
              <a:latin typeface="Calibri" panose="020F0502020204030204" pitchFamily="34" charset="0"/>
              <a:cs typeface="Calibri" panose="020F0502020204030204" pitchFamily="34" charset="0"/>
            </a:endParaRPr>
          </a:p>
          <a:p>
            <a:r>
              <a:rPr lang="en-US" dirty="0">
                <a:latin typeface="Times New Roman" panose="02020603050405020304" pitchFamily="18" charset="0"/>
                <a:cs typeface="Times New Roman" panose="02020603050405020304" pitchFamily="18" charset="0"/>
              </a:rPr>
              <a:t>For a mixture of A and B with a total pressure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tot</a:t>
            </a:r>
            <a:r>
              <a:rPr lang="en-US" dirty="0">
                <a:latin typeface="Times New Roman" panose="02020603050405020304" pitchFamily="18" charset="0"/>
                <a:cs typeface="Times New Roman" panose="02020603050405020304" pitchFamily="18" charset="0"/>
              </a:rPr>
              <a:t> = p</a:t>
            </a:r>
            <a:r>
              <a:rPr lang="en-US" baseline="-25000" dirty="0">
                <a:latin typeface="Times New Roman" panose="02020603050405020304" pitchFamily="18" charset="0"/>
                <a:cs typeface="Times New Roman" panose="02020603050405020304" pitchFamily="18" charset="0"/>
              </a:rPr>
              <a:t>0,A</a:t>
            </a:r>
            <a:r>
              <a:rPr lang="en-US" dirty="0">
                <a:latin typeface="Times New Roman" panose="02020603050405020304" pitchFamily="18" charset="0"/>
                <a:cs typeface="Times New Roman" panose="02020603050405020304" pitchFamily="18" charset="0"/>
              </a:rPr>
              <a:t> = 1 bar and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x</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tot</a:t>
            </a:r>
            <a:r>
              <a:rPr lang="en-US" dirty="0">
                <a:latin typeface="Times New Roman" panose="02020603050405020304" pitchFamily="18" charset="0"/>
                <a:cs typeface="Times New Roman" panose="02020603050405020304" pitchFamily="18" charset="0"/>
              </a:rPr>
              <a:t> </a:t>
            </a:r>
            <a:endParaRPr lang="en-US" baseline="-25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component A in an ideal binary mixture</a:t>
            </a:r>
          </a:p>
          <a:p>
            <a:endParaRPr lang="en-US" dirty="0">
              <a:latin typeface="Calibri" panose="020F0502020204030204" pitchFamily="34" charset="0"/>
              <a:cs typeface="Calibri" panose="020F0502020204030204" pitchFamily="34" charset="0"/>
            </a:endParaRPr>
          </a:p>
          <a:p>
            <a:r>
              <a:rPr lang="en-US" b="1" dirty="0">
                <a:latin typeface="Symbol" pitchFamily="2" charset="2"/>
              </a:rPr>
              <a:t>m</a:t>
            </a:r>
            <a:r>
              <a:rPr lang="en-US" b="1" baseline="-25000" dirty="0">
                <a:latin typeface="Symbol" pitchFamily="2" charset="2"/>
              </a:rPr>
              <a:t>A</a:t>
            </a:r>
            <a:r>
              <a:rPr lang="en-US" b="1" dirty="0">
                <a:latin typeface="Symbol" pitchFamily="2" charset="2"/>
              </a:rPr>
              <a:t>(</a:t>
            </a:r>
            <a:r>
              <a:rPr lang="en-US" b="1" dirty="0" err="1">
                <a:latin typeface="Calibri" panose="020F0502020204030204" pitchFamily="34" charset="0"/>
                <a:cs typeface="Calibri" panose="020F0502020204030204" pitchFamily="34" charset="0"/>
              </a:rPr>
              <a:t>x</a:t>
            </a:r>
            <a:r>
              <a:rPr lang="en-US" b="1" baseline="-25000" dirty="0" err="1">
                <a:latin typeface="Calibri" panose="020F0502020204030204" pitchFamily="34" charset="0"/>
                <a:cs typeface="Calibri" panose="020F0502020204030204" pitchFamily="34" charset="0"/>
              </a:rPr>
              <a:t>A</a:t>
            </a:r>
            <a:r>
              <a:rPr lang="en-US" b="1" dirty="0">
                <a:latin typeface="Symbol" pitchFamily="2" charset="2"/>
              </a:rPr>
              <a:t>) = m</a:t>
            </a:r>
            <a:r>
              <a:rPr lang="en-US" b="1" baseline="-25000" dirty="0">
                <a:latin typeface="Calibri" panose="020F0502020204030204" pitchFamily="34" charset="0"/>
                <a:cs typeface="Calibri" panose="020F0502020204030204" pitchFamily="34" charset="0"/>
              </a:rPr>
              <a:t>0.A</a:t>
            </a:r>
            <a:r>
              <a:rPr lang="en-US" b="1" dirty="0">
                <a:latin typeface="Calibri" panose="020F0502020204030204" pitchFamily="34" charset="0"/>
                <a:cs typeface="Calibri" panose="020F0502020204030204" pitchFamily="34" charset="0"/>
              </a:rPr>
              <a:t> + RT ln (</a:t>
            </a:r>
            <a:r>
              <a:rPr lang="en-US" b="1" dirty="0" err="1">
                <a:latin typeface="Calibri" panose="020F0502020204030204" pitchFamily="34" charset="0"/>
                <a:cs typeface="Calibri" panose="020F0502020204030204" pitchFamily="34" charset="0"/>
              </a:rPr>
              <a:t>x</a:t>
            </a:r>
            <a:r>
              <a:rPr lang="en-US" b="1" baseline="-25000" dirty="0" err="1">
                <a:latin typeface="Calibri" panose="020F0502020204030204" pitchFamily="34" charset="0"/>
                <a:cs typeface="Calibri" panose="020F0502020204030204" pitchFamily="34" charset="0"/>
              </a:rPr>
              <a:t>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p</a:t>
            </a:r>
            <a:r>
              <a:rPr lang="en-US" b="1" baseline="-25000" dirty="0" err="1">
                <a:latin typeface="Calibri" panose="020F0502020204030204" pitchFamily="34" charset="0"/>
                <a:cs typeface="Calibri" panose="020F0502020204030204" pitchFamily="34" charset="0"/>
              </a:rPr>
              <a:t>tot</a:t>
            </a:r>
            <a:r>
              <a:rPr lang="en-US" b="1" dirty="0">
                <a:latin typeface="Calibri" panose="020F0502020204030204" pitchFamily="34" charset="0"/>
                <a:cs typeface="Calibri" panose="020F0502020204030204" pitchFamily="34" charset="0"/>
              </a:rPr>
              <a:t>/p</a:t>
            </a:r>
            <a:r>
              <a:rPr lang="en-US" b="1" baseline="-25000" dirty="0">
                <a:latin typeface="Calibri" panose="020F0502020204030204" pitchFamily="34" charset="0"/>
                <a:cs typeface="Calibri" panose="020F0502020204030204" pitchFamily="34" charset="0"/>
              </a:rPr>
              <a:t>0,A</a:t>
            </a:r>
            <a:r>
              <a:rPr lang="en-US" b="1" dirty="0">
                <a:latin typeface="Calibri" panose="020F0502020204030204" pitchFamily="34" charset="0"/>
                <a:cs typeface="Calibri" panose="020F0502020204030204" pitchFamily="34" charset="0"/>
              </a:rPr>
              <a:t>)</a:t>
            </a:r>
            <a:r>
              <a:rPr lang="en-US" b="1" dirty="0">
                <a:latin typeface="Symbol" pitchFamily="2" charset="2"/>
              </a:rPr>
              <a:t> = m</a:t>
            </a:r>
            <a:r>
              <a:rPr lang="en-US" b="1" baseline="-25000" dirty="0">
                <a:latin typeface="Calibri" panose="020F0502020204030204" pitchFamily="34" charset="0"/>
                <a:cs typeface="Calibri" panose="020F0502020204030204" pitchFamily="34" charset="0"/>
              </a:rPr>
              <a:t>0.A</a:t>
            </a:r>
            <a:r>
              <a:rPr lang="en-US" b="1" dirty="0">
                <a:latin typeface="Calibri" panose="020F0502020204030204" pitchFamily="34" charset="0"/>
                <a:cs typeface="Calibri" panose="020F0502020204030204" pitchFamily="34" charset="0"/>
              </a:rPr>
              <a:t> + RT ln (</a:t>
            </a:r>
            <a:r>
              <a:rPr lang="en-US" b="1" dirty="0" err="1">
                <a:latin typeface="Calibri" panose="020F0502020204030204" pitchFamily="34" charset="0"/>
                <a:cs typeface="Calibri" panose="020F0502020204030204" pitchFamily="34" charset="0"/>
              </a:rPr>
              <a:t>x</a:t>
            </a:r>
            <a:r>
              <a:rPr lang="en-US" b="1" baseline="-25000" dirty="0" err="1">
                <a:latin typeface="Calibri" panose="020F0502020204030204" pitchFamily="34" charset="0"/>
                <a:cs typeface="Calibri" panose="020F0502020204030204" pitchFamily="34" charset="0"/>
              </a:rPr>
              <a:t>A</a:t>
            </a:r>
            <a:r>
              <a:rPr lang="en-US" b="1" dirty="0">
                <a:latin typeface="Calibri" panose="020F0502020204030204" pitchFamily="34" charset="0"/>
                <a:cs typeface="Calibri" panose="020F0502020204030204" pitchFamily="34" charset="0"/>
              </a:rPr>
              <a:t>)</a:t>
            </a:r>
            <a:r>
              <a:rPr lang="en-US" b="1" dirty="0">
                <a:latin typeface="Symbol" pitchFamily="2" charset="2"/>
              </a:rPr>
              <a:t> </a:t>
            </a:r>
            <a:endParaRPr lang="en-US" b="1" baseline="-25000"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48F5223-ACBE-994E-AEAB-FDA865A0F1A3}"/>
              </a:ext>
            </a:extLst>
          </p:cNvPr>
          <p:cNvSpPr txBox="1"/>
          <p:nvPr/>
        </p:nvSpPr>
        <p:spPr>
          <a:xfrm>
            <a:off x="10229558" y="212113"/>
            <a:ext cx="83452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-p G T</a:t>
            </a:r>
          </a:p>
        </p:txBody>
      </p:sp>
      <p:sp>
        <p:nvSpPr>
          <p:cNvPr id="10" name="TextBox 9">
            <a:extLst>
              <a:ext uri="{FF2B5EF4-FFF2-40B4-BE49-F238E27FC236}">
                <a16:creationId xmlns:a16="http://schemas.microsoft.com/office/drawing/2014/main" id="{74F0FF47-1ED4-6B45-98B6-5C9CE851039E}"/>
              </a:ext>
            </a:extLst>
          </p:cNvPr>
          <p:cNvSpPr txBox="1"/>
          <p:nvPr/>
        </p:nvSpPr>
        <p:spPr>
          <a:xfrm>
            <a:off x="9678390" y="1366644"/>
            <a:ext cx="2499402" cy="923330"/>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SdT+Vdp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Isothermal and Ideal Gas</a:t>
            </a:r>
          </a:p>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RTdp</a:t>
            </a:r>
            <a:r>
              <a:rPr lang="en-US" dirty="0">
                <a:latin typeface="Times New Roman" panose="02020603050405020304" pitchFamily="18" charset="0"/>
                <a:cs typeface="Times New Roman" panose="02020603050405020304" pitchFamily="18" charset="0"/>
              </a:rPr>
              <a:t>/p</a:t>
            </a:r>
          </a:p>
        </p:txBody>
      </p:sp>
      <p:pic>
        <p:nvPicPr>
          <p:cNvPr id="11" name="Picture 10">
            <a:extLst>
              <a:ext uri="{FF2B5EF4-FFF2-40B4-BE49-F238E27FC236}">
                <a16:creationId xmlns:a16="http://schemas.microsoft.com/office/drawing/2014/main" id="{57CA216A-1861-2345-9192-FD60A89A6F34}"/>
              </a:ext>
            </a:extLst>
          </p:cNvPr>
          <p:cNvPicPr>
            <a:picLocks noChangeAspect="1"/>
          </p:cNvPicPr>
          <p:nvPr/>
        </p:nvPicPr>
        <p:blipFill>
          <a:blip r:embed="rId2"/>
          <a:stretch>
            <a:fillRect/>
          </a:stretch>
        </p:blipFill>
        <p:spPr>
          <a:xfrm>
            <a:off x="3805597" y="4737166"/>
            <a:ext cx="3314700" cy="977900"/>
          </a:xfrm>
          <a:prstGeom prst="rect">
            <a:avLst/>
          </a:prstGeom>
        </p:spPr>
      </p:pic>
      <p:sp>
        <p:nvSpPr>
          <p:cNvPr id="12" name="Rectangle 11">
            <a:extLst>
              <a:ext uri="{FF2B5EF4-FFF2-40B4-BE49-F238E27FC236}">
                <a16:creationId xmlns:a16="http://schemas.microsoft.com/office/drawing/2014/main" id="{8B2F873E-07BB-654E-9673-333ADCDBC812}"/>
              </a:ext>
            </a:extLst>
          </p:cNvPr>
          <p:cNvSpPr/>
          <p:nvPr/>
        </p:nvSpPr>
        <p:spPr>
          <a:xfrm>
            <a:off x="4547023" y="5715066"/>
            <a:ext cx="1831848" cy="369332"/>
          </a:xfrm>
          <a:prstGeom prst="rect">
            <a:avLst/>
          </a:prstGeom>
        </p:spPr>
        <p:txBody>
          <a:bodyPr wrap="none">
            <a:spAutoFit/>
          </a:bodyPr>
          <a:lstStyle/>
          <a:p>
            <a:r>
              <a:rPr lang="en-US" dirty="0">
                <a:latin typeface="Symbol" pitchFamily="2" charset="2"/>
              </a:rPr>
              <a:t>m</a:t>
            </a:r>
            <a:r>
              <a:rPr lang="en-US" baseline="-25000" dirty="0">
                <a:latin typeface="Calibri" panose="020F0502020204030204" pitchFamily="34" charset="0"/>
                <a:cs typeface="Calibri" panose="020F0502020204030204" pitchFamily="34" charset="0"/>
              </a:rPr>
              <a:t>A</a:t>
            </a:r>
            <a:r>
              <a:rPr lang="en-US" baseline="3000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 </a:t>
            </a:r>
            <a:r>
              <a:rPr lang="en-US" dirty="0">
                <a:latin typeface="Symbol" pitchFamily="2" charset="2"/>
              </a:rPr>
              <a:t>m</a:t>
            </a:r>
            <a:r>
              <a:rPr lang="en-US" baseline="-25000" dirty="0">
                <a:latin typeface="Calibri" panose="020F0502020204030204" pitchFamily="34" charset="0"/>
                <a:cs typeface="Calibri" panose="020F0502020204030204" pitchFamily="34" charset="0"/>
              </a:rPr>
              <a:t>0.A</a:t>
            </a:r>
            <a:r>
              <a:rPr lang="en-US" dirty="0">
                <a:latin typeface="Calibri" panose="020F0502020204030204" pitchFamily="34" charset="0"/>
                <a:cs typeface="Calibri" panose="020F0502020204030204" pitchFamily="34" charset="0"/>
              </a:rPr>
              <a:t> </a:t>
            </a:r>
            <a:r>
              <a:rPr lang="en-US" dirty="0">
                <a:latin typeface="Times New Roman" panose="02020603050405020304" pitchFamily="18" charset="0"/>
                <a:cs typeface="Times New Roman" panose="02020603050405020304" pitchFamily="18" charset="0"/>
              </a:rPr>
              <a:t>if p = 1 </a:t>
            </a:r>
            <a:endParaRPr lang="en-US" baseline="30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06D3194-BC70-9846-948D-DFB639A838F0}"/>
              </a:ext>
            </a:extLst>
          </p:cNvPr>
          <p:cNvSpPr txBox="1"/>
          <p:nvPr/>
        </p:nvSpPr>
        <p:spPr>
          <a:xfrm>
            <a:off x="7600666" y="5017153"/>
            <a:ext cx="246093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Isothermal and Real Gas</a:t>
            </a:r>
          </a:p>
        </p:txBody>
      </p:sp>
    </p:spTree>
    <p:extLst>
      <p:ext uri="{BB962C8B-B14F-4D97-AF65-F5344CB8AC3E}">
        <p14:creationId xmlns:p14="http://schemas.microsoft.com/office/powerpoint/2010/main" val="1792083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90</a:t>
            </a:fld>
            <a:endParaRPr lang="en-US"/>
          </a:p>
        </p:txBody>
      </p:sp>
      <p:grpSp>
        <p:nvGrpSpPr>
          <p:cNvPr id="5" name="Group 4">
            <a:extLst>
              <a:ext uri="{FF2B5EF4-FFF2-40B4-BE49-F238E27FC236}">
                <a16:creationId xmlns:a16="http://schemas.microsoft.com/office/drawing/2014/main" id="{ED58003D-70B7-4D44-80F0-F5850DFAFB4C}"/>
              </a:ext>
            </a:extLst>
          </p:cNvPr>
          <p:cNvGrpSpPr/>
          <p:nvPr/>
        </p:nvGrpSpPr>
        <p:grpSpPr>
          <a:xfrm>
            <a:off x="2861734" y="78698"/>
            <a:ext cx="6214533" cy="4608938"/>
            <a:chOff x="1337733" y="78698"/>
            <a:chExt cx="6214533" cy="4608938"/>
          </a:xfrm>
        </p:grpSpPr>
        <p:pic>
          <p:nvPicPr>
            <p:cNvPr id="2" name="Picture 1">
              <a:extLst>
                <a:ext uri="{FF2B5EF4-FFF2-40B4-BE49-F238E27FC236}">
                  <a16:creationId xmlns:a16="http://schemas.microsoft.com/office/drawing/2014/main" id="{9BCFFDB1-B9C0-A548-8372-03EBCFCD9564}"/>
                </a:ext>
              </a:extLst>
            </p:cNvPr>
            <p:cNvPicPr>
              <a:picLocks noChangeAspect="1"/>
            </p:cNvPicPr>
            <p:nvPr/>
          </p:nvPicPr>
          <p:blipFill>
            <a:blip r:embed="rId2"/>
            <a:stretch>
              <a:fillRect/>
            </a:stretch>
          </p:blipFill>
          <p:spPr>
            <a:xfrm>
              <a:off x="1337733" y="78698"/>
              <a:ext cx="6214533" cy="3817392"/>
            </a:xfrm>
            <a:prstGeom prst="rect">
              <a:avLst/>
            </a:prstGeom>
          </p:spPr>
        </p:pic>
        <p:pic>
          <p:nvPicPr>
            <p:cNvPr id="4" name="Picture 3">
              <a:extLst>
                <a:ext uri="{FF2B5EF4-FFF2-40B4-BE49-F238E27FC236}">
                  <a16:creationId xmlns:a16="http://schemas.microsoft.com/office/drawing/2014/main" id="{0A61EE91-C05F-C048-84E8-3CEFBCC35BE3}"/>
                </a:ext>
              </a:extLst>
            </p:cNvPr>
            <p:cNvPicPr>
              <a:picLocks noChangeAspect="1"/>
            </p:cNvPicPr>
            <p:nvPr/>
          </p:nvPicPr>
          <p:blipFill>
            <a:blip r:embed="rId3"/>
            <a:stretch>
              <a:fillRect/>
            </a:stretch>
          </p:blipFill>
          <p:spPr>
            <a:xfrm>
              <a:off x="2365374" y="3987800"/>
              <a:ext cx="4159250" cy="699836"/>
            </a:xfrm>
            <a:prstGeom prst="rect">
              <a:avLst/>
            </a:prstGeom>
          </p:spPr>
        </p:pic>
      </p:grpSp>
      <p:pic>
        <p:nvPicPr>
          <p:cNvPr id="6" name="Picture 5">
            <a:extLst>
              <a:ext uri="{FF2B5EF4-FFF2-40B4-BE49-F238E27FC236}">
                <a16:creationId xmlns:a16="http://schemas.microsoft.com/office/drawing/2014/main" id="{AADDF455-FDB0-144F-8C34-5DEF4873FD6C}"/>
              </a:ext>
            </a:extLst>
          </p:cNvPr>
          <p:cNvPicPr>
            <a:picLocks noChangeAspect="1"/>
          </p:cNvPicPr>
          <p:nvPr/>
        </p:nvPicPr>
        <p:blipFill>
          <a:blip r:embed="rId4"/>
          <a:stretch>
            <a:fillRect/>
          </a:stretch>
        </p:blipFill>
        <p:spPr>
          <a:xfrm>
            <a:off x="4000499" y="4866217"/>
            <a:ext cx="3937000" cy="342900"/>
          </a:xfrm>
          <a:prstGeom prst="rect">
            <a:avLst/>
          </a:prstGeom>
        </p:spPr>
      </p:pic>
      <p:grpSp>
        <p:nvGrpSpPr>
          <p:cNvPr id="9" name="Group 8">
            <a:extLst>
              <a:ext uri="{FF2B5EF4-FFF2-40B4-BE49-F238E27FC236}">
                <a16:creationId xmlns:a16="http://schemas.microsoft.com/office/drawing/2014/main" id="{D9643218-0E25-594A-9B54-6AEA1F677863}"/>
              </a:ext>
            </a:extLst>
          </p:cNvPr>
          <p:cNvGrpSpPr/>
          <p:nvPr/>
        </p:nvGrpSpPr>
        <p:grpSpPr>
          <a:xfrm>
            <a:off x="4406899" y="5176031"/>
            <a:ext cx="2940050" cy="419100"/>
            <a:chOff x="2476499" y="5446183"/>
            <a:chExt cx="2940050" cy="419100"/>
          </a:xfrm>
        </p:grpSpPr>
        <p:pic>
          <p:nvPicPr>
            <p:cNvPr id="7" name="Picture 6">
              <a:extLst>
                <a:ext uri="{FF2B5EF4-FFF2-40B4-BE49-F238E27FC236}">
                  <a16:creationId xmlns:a16="http://schemas.microsoft.com/office/drawing/2014/main" id="{089A6574-3CDD-E045-BA24-A4898A976DD0}"/>
                </a:ext>
              </a:extLst>
            </p:cNvPr>
            <p:cNvPicPr>
              <a:picLocks noChangeAspect="1"/>
            </p:cNvPicPr>
            <p:nvPr/>
          </p:nvPicPr>
          <p:blipFill>
            <a:blip r:embed="rId5"/>
            <a:stretch>
              <a:fillRect/>
            </a:stretch>
          </p:blipFill>
          <p:spPr>
            <a:xfrm>
              <a:off x="2476499" y="5452533"/>
              <a:ext cx="2032000" cy="406400"/>
            </a:xfrm>
            <a:prstGeom prst="rect">
              <a:avLst/>
            </a:prstGeom>
          </p:spPr>
        </p:pic>
        <p:pic>
          <p:nvPicPr>
            <p:cNvPr id="8" name="Picture 7">
              <a:extLst>
                <a:ext uri="{FF2B5EF4-FFF2-40B4-BE49-F238E27FC236}">
                  <a16:creationId xmlns:a16="http://schemas.microsoft.com/office/drawing/2014/main" id="{CB4F5F1B-282D-F24C-A1A3-C8958A2D9D7E}"/>
                </a:ext>
              </a:extLst>
            </p:cNvPr>
            <p:cNvPicPr>
              <a:picLocks noChangeAspect="1"/>
            </p:cNvPicPr>
            <p:nvPr/>
          </p:nvPicPr>
          <p:blipFill>
            <a:blip r:embed="rId6"/>
            <a:stretch>
              <a:fillRect/>
            </a:stretch>
          </p:blipFill>
          <p:spPr>
            <a:xfrm>
              <a:off x="4489449" y="5446183"/>
              <a:ext cx="927100" cy="419100"/>
            </a:xfrm>
            <a:prstGeom prst="rect">
              <a:avLst/>
            </a:prstGeom>
          </p:spPr>
        </p:pic>
      </p:grpSp>
      <p:pic>
        <p:nvPicPr>
          <p:cNvPr id="10" name="Picture 9">
            <a:extLst>
              <a:ext uri="{FF2B5EF4-FFF2-40B4-BE49-F238E27FC236}">
                <a16:creationId xmlns:a16="http://schemas.microsoft.com/office/drawing/2014/main" id="{2DB053DA-7BD1-2F46-B29D-43AA259410B9}"/>
              </a:ext>
            </a:extLst>
          </p:cNvPr>
          <p:cNvPicPr>
            <a:picLocks noChangeAspect="1"/>
          </p:cNvPicPr>
          <p:nvPr/>
        </p:nvPicPr>
        <p:blipFill>
          <a:blip r:embed="rId7"/>
          <a:stretch>
            <a:fillRect/>
          </a:stretch>
        </p:blipFill>
        <p:spPr>
          <a:xfrm>
            <a:off x="2107142" y="5597857"/>
            <a:ext cx="3450167" cy="1123618"/>
          </a:xfrm>
          <a:prstGeom prst="rect">
            <a:avLst/>
          </a:prstGeom>
        </p:spPr>
      </p:pic>
      <p:grpSp>
        <p:nvGrpSpPr>
          <p:cNvPr id="14" name="Group 13">
            <a:extLst>
              <a:ext uri="{FF2B5EF4-FFF2-40B4-BE49-F238E27FC236}">
                <a16:creationId xmlns:a16="http://schemas.microsoft.com/office/drawing/2014/main" id="{8BCD60A4-B79A-6647-A4F3-88BD57614DDB}"/>
              </a:ext>
            </a:extLst>
          </p:cNvPr>
          <p:cNvGrpSpPr/>
          <p:nvPr/>
        </p:nvGrpSpPr>
        <p:grpSpPr>
          <a:xfrm>
            <a:off x="6030385" y="5693832"/>
            <a:ext cx="3655483" cy="930822"/>
            <a:chOff x="4159250" y="5693832"/>
            <a:chExt cx="3655483" cy="930822"/>
          </a:xfrm>
        </p:grpSpPr>
        <p:pic>
          <p:nvPicPr>
            <p:cNvPr id="11" name="Picture 10">
              <a:extLst>
                <a:ext uri="{FF2B5EF4-FFF2-40B4-BE49-F238E27FC236}">
                  <a16:creationId xmlns:a16="http://schemas.microsoft.com/office/drawing/2014/main" id="{30473990-340B-A141-AF5C-195F047C3699}"/>
                </a:ext>
              </a:extLst>
            </p:cNvPr>
            <p:cNvPicPr>
              <a:picLocks noChangeAspect="1"/>
            </p:cNvPicPr>
            <p:nvPr/>
          </p:nvPicPr>
          <p:blipFill>
            <a:blip r:embed="rId8"/>
            <a:stretch>
              <a:fillRect/>
            </a:stretch>
          </p:blipFill>
          <p:spPr>
            <a:xfrm>
              <a:off x="4159250" y="5991067"/>
              <a:ext cx="3646495" cy="633587"/>
            </a:xfrm>
            <a:prstGeom prst="rect">
              <a:avLst/>
            </a:prstGeom>
          </p:spPr>
        </p:pic>
        <p:pic>
          <p:nvPicPr>
            <p:cNvPr id="12" name="Picture 11">
              <a:extLst>
                <a:ext uri="{FF2B5EF4-FFF2-40B4-BE49-F238E27FC236}">
                  <a16:creationId xmlns:a16="http://schemas.microsoft.com/office/drawing/2014/main" id="{03CAC99B-B1C5-B64E-84F6-CE7378B9A786}"/>
                </a:ext>
              </a:extLst>
            </p:cNvPr>
            <p:cNvPicPr>
              <a:picLocks noChangeAspect="1"/>
            </p:cNvPicPr>
            <p:nvPr/>
          </p:nvPicPr>
          <p:blipFill>
            <a:blip r:embed="rId9"/>
            <a:stretch>
              <a:fillRect/>
            </a:stretch>
          </p:blipFill>
          <p:spPr>
            <a:xfrm>
              <a:off x="4195199" y="5693832"/>
              <a:ext cx="3619534" cy="337014"/>
            </a:xfrm>
            <a:prstGeom prst="rect">
              <a:avLst/>
            </a:prstGeom>
          </p:spPr>
        </p:pic>
      </p:grpSp>
    </p:spTree>
    <p:extLst>
      <p:ext uri="{BB962C8B-B14F-4D97-AF65-F5344CB8AC3E}">
        <p14:creationId xmlns:p14="http://schemas.microsoft.com/office/powerpoint/2010/main" val="4180996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91</a:t>
            </a:fld>
            <a:endParaRPr lang="en-US"/>
          </a:p>
        </p:txBody>
      </p:sp>
      <p:pic>
        <p:nvPicPr>
          <p:cNvPr id="2" name="Picture 1">
            <a:extLst>
              <a:ext uri="{FF2B5EF4-FFF2-40B4-BE49-F238E27FC236}">
                <a16:creationId xmlns:a16="http://schemas.microsoft.com/office/drawing/2014/main" id="{4A7FB75E-D7A0-4347-8F1F-02301DE05139}"/>
              </a:ext>
            </a:extLst>
          </p:cNvPr>
          <p:cNvPicPr>
            <a:picLocks noChangeAspect="1"/>
          </p:cNvPicPr>
          <p:nvPr/>
        </p:nvPicPr>
        <p:blipFill>
          <a:blip r:embed="rId2"/>
          <a:stretch>
            <a:fillRect/>
          </a:stretch>
        </p:blipFill>
        <p:spPr>
          <a:xfrm>
            <a:off x="3578258" y="0"/>
            <a:ext cx="5035485" cy="6858000"/>
          </a:xfrm>
          <a:prstGeom prst="rect">
            <a:avLst/>
          </a:prstGeom>
        </p:spPr>
      </p:pic>
    </p:spTree>
    <p:extLst>
      <p:ext uri="{BB962C8B-B14F-4D97-AF65-F5344CB8AC3E}">
        <p14:creationId xmlns:p14="http://schemas.microsoft.com/office/powerpoint/2010/main" val="14473977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92</a:t>
            </a:fld>
            <a:endParaRPr lang="en-US"/>
          </a:p>
        </p:txBody>
      </p:sp>
      <p:pic>
        <p:nvPicPr>
          <p:cNvPr id="2" name="Picture 1">
            <a:extLst>
              <a:ext uri="{FF2B5EF4-FFF2-40B4-BE49-F238E27FC236}">
                <a16:creationId xmlns:a16="http://schemas.microsoft.com/office/drawing/2014/main" id="{D15658AD-3AD4-C04C-96D5-40E1CA150EF1}"/>
              </a:ext>
            </a:extLst>
          </p:cNvPr>
          <p:cNvPicPr>
            <a:picLocks noChangeAspect="1"/>
          </p:cNvPicPr>
          <p:nvPr/>
        </p:nvPicPr>
        <p:blipFill>
          <a:blip r:embed="rId2"/>
          <a:stretch>
            <a:fillRect/>
          </a:stretch>
        </p:blipFill>
        <p:spPr>
          <a:xfrm>
            <a:off x="1524000" y="1795836"/>
            <a:ext cx="9144000" cy="556995"/>
          </a:xfrm>
          <a:prstGeom prst="rect">
            <a:avLst/>
          </a:prstGeom>
        </p:spPr>
      </p:pic>
      <p:pic>
        <p:nvPicPr>
          <p:cNvPr id="4" name="Picture 3">
            <a:extLst>
              <a:ext uri="{FF2B5EF4-FFF2-40B4-BE49-F238E27FC236}">
                <a16:creationId xmlns:a16="http://schemas.microsoft.com/office/drawing/2014/main" id="{0919B143-52CE-2742-8C87-3F6B19DE63DD}"/>
              </a:ext>
            </a:extLst>
          </p:cNvPr>
          <p:cNvPicPr>
            <a:picLocks noChangeAspect="1"/>
          </p:cNvPicPr>
          <p:nvPr/>
        </p:nvPicPr>
        <p:blipFill>
          <a:blip r:embed="rId3"/>
          <a:stretch>
            <a:fillRect/>
          </a:stretch>
        </p:blipFill>
        <p:spPr>
          <a:xfrm>
            <a:off x="1524000" y="2575560"/>
            <a:ext cx="9144000" cy="1706880"/>
          </a:xfrm>
          <a:prstGeom prst="rect">
            <a:avLst/>
          </a:prstGeom>
        </p:spPr>
      </p:pic>
    </p:spTree>
    <p:extLst>
      <p:ext uri="{BB962C8B-B14F-4D97-AF65-F5344CB8AC3E}">
        <p14:creationId xmlns:p14="http://schemas.microsoft.com/office/powerpoint/2010/main" val="3482329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93</a:t>
            </a:fld>
            <a:endParaRPr lang="en-US"/>
          </a:p>
        </p:txBody>
      </p:sp>
      <p:sp>
        <p:nvSpPr>
          <p:cNvPr id="2" name="TextBox 1">
            <a:extLst>
              <a:ext uri="{FF2B5EF4-FFF2-40B4-BE49-F238E27FC236}">
                <a16:creationId xmlns:a16="http://schemas.microsoft.com/office/drawing/2014/main" id="{31F1EAD8-72B9-AF44-890F-FE2230349C79}"/>
              </a:ext>
            </a:extLst>
          </p:cNvPr>
          <p:cNvSpPr txBox="1"/>
          <p:nvPr/>
        </p:nvSpPr>
        <p:spPr>
          <a:xfrm>
            <a:off x="4309534" y="301415"/>
            <a:ext cx="392006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Debye-</a:t>
            </a:r>
            <a:r>
              <a:rPr lang="en-US" b="1" dirty="0" err="1">
                <a:latin typeface="Times New Roman" panose="02020603050405020304" pitchFamily="18" charset="0"/>
                <a:cs typeface="Times New Roman" panose="02020603050405020304" pitchFamily="18" charset="0"/>
              </a:rPr>
              <a:t>Hückel</a:t>
            </a:r>
            <a:r>
              <a:rPr lang="en-US" b="1" dirty="0">
                <a:latin typeface="Times New Roman" panose="02020603050405020304" pitchFamily="18" charset="0"/>
                <a:cs typeface="Times New Roman" panose="02020603050405020304" pitchFamily="18" charset="0"/>
              </a:rPr>
              <a:t> Model</a:t>
            </a:r>
          </a:p>
        </p:txBody>
      </p:sp>
      <p:pic>
        <p:nvPicPr>
          <p:cNvPr id="4" name="Picture 3">
            <a:extLst>
              <a:ext uri="{FF2B5EF4-FFF2-40B4-BE49-F238E27FC236}">
                <a16:creationId xmlns:a16="http://schemas.microsoft.com/office/drawing/2014/main" id="{A0E0C984-1F33-C940-8117-2C3163DE5584}"/>
              </a:ext>
            </a:extLst>
          </p:cNvPr>
          <p:cNvPicPr>
            <a:picLocks noChangeAspect="1"/>
          </p:cNvPicPr>
          <p:nvPr/>
        </p:nvPicPr>
        <p:blipFill>
          <a:blip r:embed="rId2"/>
          <a:stretch>
            <a:fillRect/>
          </a:stretch>
        </p:blipFill>
        <p:spPr>
          <a:xfrm>
            <a:off x="7103533" y="897348"/>
            <a:ext cx="2794000" cy="2616200"/>
          </a:xfrm>
          <a:prstGeom prst="rect">
            <a:avLst/>
          </a:prstGeom>
        </p:spPr>
      </p:pic>
      <p:grpSp>
        <p:nvGrpSpPr>
          <p:cNvPr id="7" name="Group 6">
            <a:extLst>
              <a:ext uri="{FF2B5EF4-FFF2-40B4-BE49-F238E27FC236}">
                <a16:creationId xmlns:a16="http://schemas.microsoft.com/office/drawing/2014/main" id="{3AA65711-C762-4B47-8EAA-A121381A4A67}"/>
              </a:ext>
            </a:extLst>
          </p:cNvPr>
          <p:cNvGrpSpPr/>
          <p:nvPr/>
        </p:nvGrpSpPr>
        <p:grpSpPr>
          <a:xfrm>
            <a:off x="2067432" y="897349"/>
            <a:ext cx="4839324" cy="5698185"/>
            <a:chOff x="543432" y="897348"/>
            <a:chExt cx="4839324" cy="5698185"/>
          </a:xfrm>
        </p:grpSpPr>
        <p:pic>
          <p:nvPicPr>
            <p:cNvPr id="5" name="Picture 4">
              <a:extLst>
                <a:ext uri="{FF2B5EF4-FFF2-40B4-BE49-F238E27FC236}">
                  <a16:creationId xmlns:a16="http://schemas.microsoft.com/office/drawing/2014/main" id="{0FC1D30A-3538-2B4C-9E1E-ABC4E176AE56}"/>
                </a:ext>
              </a:extLst>
            </p:cNvPr>
            <p:cNvPicPr>
              <a:picLocks noChangeAspect="1"/>
            </p:cNvPicPr>
            <p:nvPr/>
          </p:nvPicPr>
          <p:blipFill>
            <a:blip r:embed="rId3"/>
            <a:stretch>
              <a:fillRect/>
            </a:stretch>
          </p:blipFill>
          <p:spPr>
            <a:xfrm>
              <a:off x="607484" y="897348"/>
              <a:ext cx="4476891" cy="652052"/>
            </a:xfrm>
            <a:prstGeom prst="rect">
              <a:avLst/>
            </a:prstGeom>
          </p:spPr>
        </p:pic>
        <p:pic>
          <p:nvPicPr>
            <p:cNvPr id="6" name="Picture 5">
              <a:extLst>
                <a:ext uri="{FF2B5EF4-FFF2-40B4-BE49-F238E27FC236}">
                  <a16:creationId xmlns:a16="http://schemas.microsoft.com/office/drawing/2014/main" id="{1E38E479-DA5E-EC4D-806B-881A36629E0D}"/>
                </a:ext>
              </a:extLst>
            </p:cNvPr>
            <p:cNvPicPr>
              <a:picLocks noChangeAspect="1"/>
            </p:cNvPicPr>
            <p:nvPr/>
          </p:nvPicPr>
          <p:blipFill>
            <a:blip r:embed="rId4"/>
            <a:stretch>
              <a:fillRect/>
            </a:stretch>
          </p:blipFill>
          <p:spPr>
            <a:xfrm>
              <a:off x="543432" y="1549400"/>
              <a:ext cx="4839324" cy="5046133"/>
            </a:xfrm>
            <a:prstGeom prst="rect">
              <a:avLst/>
            </a:prstGeom>
          </p:spPr>
        </p:pic>
      </p:grpSp>
      <p:sp>
        <p:nvSpPr>
          <p:cNvPr id="8" name="TextBox 7">
            <a:extLst>
              <a:ext uri="{FF2B5EF4-FFF2-40B4-BE49-F238E27FC236}">
                <a16:creationId xmlns:a16="http://schemas.microsoft.com/office/drawing/2014/main" id="{922F74CF-7027-F04A-BC91-61645FAFFDBA}"/>
              </a:ext>
            </a:extLst>
          </p:cNvPr>
          <p:cNvSpPr txBox="1"/>
          <p:nvPr/>
        </p:nvSpPr>
        <p:spPr>
          <a:xfrm>
            <a:off x="7230534" y="5748866"/>
            <a:ext cx="119616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Mean field</a:t>
            </a:r>
          </a:p>
        </p:txBody>
      </p:sp>
    </p:spTree>
    <p:extLst>
      <p:ext uri="{BB962C8B-B14F-4D97-AF65-F5344CB8AC3E}">
        <p14:creationId xmlns:p14="http://schemas.microsoft.com/office/powerpoint/2010/main" val="18994557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94</a:t>
            </a:fld>
            <a:endParaRPr lang="en-US"/>
          </a:p>
        </p:txBody>
      </p:sp>
      <p:sp>
        <p:nvSpPr>
          <p:cNvPr id="2" name="TextBox 1">
            <a:extLst>
              <a:ext uri="{FF2B5EF4-FFF2-40B4-BE49-F238E27FC236}">
                <a16:creationId xmlns:a16="http://schemas.microsoft.com/office/drawing/2014/main" id="{31F1EAD8-72B9-AF44-890F-FE2230349C79}"/>
              </a:ext>
            </a:extLst>
          </p:cNvPr>
          <p:cNvSpPr txBox="1"/>
          <p:nvPr/>
        </p:nvSpPr>
        <p:spPr>
          <a:xfrm>
            <a:off x="4309534" y="301415"/>
            <a:ext cx="392006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Debye-</a:t>
            </a:r>
            <a:r>
              <a:rPr lang="en-US" b="1" dirty="0" err="1">
                <a:latin typeface="Times New Roman" panose="02020603050405020304" pitchFamily="18" charset="0"/>
                <a:cs typeface="Times New Roman" panose="02020603050405020304" pitchFamily="18" charset="0"/>
              </a:rPr>
              <a:t>Hückel</a:t>
            </a:r>
            <a:r>
              <a:rPr lang="en-US" b="1" dirty="0">
                <a:latin typeface="Times New Roman" panose="02020603050405020304" pitchFamily="18" charset="0"/>
                <a:cs typeface="Times New Roman" panose="02020603050405020304" pitchFamily="18" charset="0"/>
              </a:rPr>
              <a:t> Model</a:t>
            </a:r>
          </a:p>
        </p:txBody>
      </p:sp>
      <p:pic>
        <p:nvPicPr>
          <p:cNvPr id="4" name="Picture 3">
            <a:extLst>
              <a:ext uri="{FF2B5EF4-FFF2-40B4-BE49-F238E27FC236}">
                <a16:creationId xmlns:a16="http://schemas.microsoft.com/office/drawing/2014/main" id="{A0E0C984-1F33-C940-8117-2C3163DE5584}"/>
              </a:ext>
            </a:extLst>
          </p:cNvPr>
          <p:cNvPicPr>
            <a:picLocks noChangeAspect="1"/>
          </p:cNvPicPr>
          <p:nvPr/>
        </p:nvPicPr>
        <p:blipFill>
          <a:blip r:embed="rId2"/>
          <a:stretch>
            <a:fillRect/>
          </a:stretch>
        </p:blipFill>
        <p:spPr>
          <a:xfrm>
            <a:off x="7103533" y="897348"/>
            <a:ext cx="2794000" cy="2616200"/>
          </a:xfrm>
          <a:prstGeom prst="rect">
            <a:avLst/>
          </a:prstGeom>
        </p:spPr>
      </p:pic>
      <p:grpSp>
        <p:nvGrpSpPr>
          <p:cNvPr id="11" name="Group 10">
            <a:extLst>
              <a:ext uri="{FF2B5EF4-FFF2-40B4-BE49-F238E27FC236}">
                <a16:creationId xmlns:a16="http://schemas.microsoft.com/office/drawing/2014/main" id="{97CCE085-8089-D941-8619-C9603F42E0AA}"/>
              </a:ext>
            </a:extLst>
          </p:cNvPr>
          <p:cNvGrpSpPr/>
          <p:nvPr/>
        </p:nvGrpSpPr>
        <p:grpSpPr>
          <a:xfrm>
            <a:off x="2003796" y="963084"/>
            <a:ext cx="4594545" cy="4043904"/>
            <a:chOff x="479795" y="963084"/>
            <a:chExt cx="4594545" cy="4043904"/>
          </a:xfrm>
        </p:grpSpPr>
        <p:pic>
          <p:nvPicPr>
            <p:cNvPr id="9" name="Picture 8">
              <a:extLst>
                <a:ext uri="{FF2B5EF4-FFF2-40B4-BE49-F238E27FC236}">
                  <a16:creationId xmlns:a16="http://schemas.microsoft.com/office/drawing/2014/main" id="{A5E9031D-BF31-334B-8FE7-1B24ADDC8B56}"/>
                </a:ext>
              </a:extLst>
            </p:cNvPr>
            <p:cNvPicPr>
              <a:picLocks noChangeAspect="1"/>
            </p:cNvPicPr>
            <p:nvPr/>
          </p:nvPicPr>
          <p:blipFill>
            <a:blip r:embed="rId3"/>
            <a:stretch>
              <a:fillRect/>
            </a:stretch>
          </p:blipFill>
          <p:spPr>
            <a:xfrm>
              <a:off x="496728" y="963084"/>
              <a:ext cx="4577612" cy="1966383"/>
            </a:xfrm>
            <a:prstGeom prst="rect">
              <a:avLst/>
            </a:prstGeom>
          </p:spPr>
        </p:pic>
        <p:pic>
          <p:nvPicPr>
            <p:cNvPr id="10" name="Picture 9">
              <a:extLst>
                <a:ext uri="{FF2B5EF4-FFF2-40B4-BE49-F238E27FC236}">
                  <a16:creationId xmlns:a16="http://schemas.microsoft.com/office/drawing/2014/main" id="{9D46553C-F5D9-FB42-9497-C356513A872E}"/>
                </a:ext>
              </a:extLst>
            </p:cNvPr>
            <p:cNvPicPr>
              <a:picLocks noChangeAspect="1"/>
            </p:cNvPicPr>
            <p:nvPr/>
          </p:nvPicPr>
          <p:blipFill>
            <a:blip r:embed="rId4"/>
            <a:stretch>
              <a:fillRect/>
            </a:stretch>
          </p:blipFill>
          <p:spPr>
            <a:xfrm>
              <a:off x="479795" y="2857501"/>
              <a:ext cx="4577612" cy="2149487"/>
            </a:xfrm>
            <a:prstGeom prst="rect">
              <a:avLst/>
            </a:prstGeom>
          </p:spPr>
        </p:pic>
      </p:grpSp>
      <p:pic>
        <p:nvPicPr>
          <p:cNvPr id="12" name="Picture 11">
            <a:extLst>
              <a:ext uri="{FF2B5EF4-FFF2-40B4-BE49-F238E27FC236}">
                <a16:creationId xmlns:a16="http://schemas.microsoft.com/office/drawing/2014/main" id="{2A5C4A92-4A3F-0246-98B7-D368CBC328CD}"/>
              </a:ext>
            </a:extLst>
          </p:cNvPr>
          <p:cNvPicPr>
            <a:picLocks noChangeAspect="1"/>
          </p:cNvPicPr>
          <p:nvPr/>
        </p:nvPicPr>
        <p:blipFill>
          <a:blip r:embed="rId5"/>
          <a:stretch>
            <a:fillRect/>
          </a:stretch>
        </p:blipFill>
        <p:spPr>
          <a:xfrm>
            <a:off x="2569633" y="5505807"/>
            <a:ext cx="4254500" cy="546100"/>
          </a:xfrm>
          <a:prstGeom prst="rect">
            <a:avLst/>
          </a:prstGeom>
        </p:spPr>
      </p:pic>
      <p:sp>
        <p:nvSpPr>
          <p:cNvPr id="13" name="TextBox 12">
            <a:extLst>
              <a:ext uri="{FF2B5EF4-FFF2-40B4-BE49-F238E27FC236}">
                <a16:creationId xmlns:a16="http://schemas.microsoft.com/office/drawing/2014/main" id="{50B2E489-37BB-6442-A294-A9C4ABD4F703}"/>
              </a:ext>
            </a:extLst>
          </p:cNvPr>
          <p:cNvSpPr txBox="1"/>
          <p:nvPr/>
        </p:nvSpPr>
        <p:spPr>
          <a:xfrm>
            <a:off x="4915503" y="5136475"/>
            <a:ext cx="166590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Coulomb’s Law</a:t>
            </a:r>
          </a:p>
        </p:txBody>
      </p:sp>
      <p:pic>
        <p:nvPicPr>
          <p:cNvPr id="14" name="Picture 13">
            <a:extLst>
              <a:ext uri="{FF2B5EF4-FFF2-40B4-BE49-F238E27FC236}">
                <a16:creationId xmlns:a16="http://schemas.microsoft.com/office/drawing/2014/main" id="{CDC05BCB-9516-D842-810D-0AAB85C2B491}"/>
              </a:ext>
            </a:extLst>
          </p:cNvPr>
          <p:cNvPicPr>
            <a:picLocks noChangeAspect="1"/>
          </p:cNvPicPr>
          <p:nvPr/>
        </p:nvPicPr>
        <p:blipFill>
          <a:blip r:embed="rId6"/>
          <a:stretch>
            <a:fillRect/>
          </a:stretch>
        </p:blipFill>
        <p:spPr>
          <a:xfrm>
            <a:off x="7023100" y="5347057"/>
            <a:ext cx="1054100" cy="863600"/>
          </a:xfrm>
          <a:prstGeom prst="rect">
            <a:avLst/>
          </a:prstGeom>
        </p:spPr>
      </p:pic>
      <p:sp>
        <p:nvSpPr>
          <p:cNvPr id="15" name="TextBox 14">
            <a:extLst>
              <a:ext uri="{FF2B5EF4-FFF2-40B4-BE49-F238E27FC236}">
                <a16:creationId xmlns:a16="http://schemas.microsoft.com/office/drawing/2014/main" id="{30867580-B726-724E-BBCA-7D7FF69C1003}"/>
              </a:ext>
            </a:extLst>
          </p:cNvPr>
          <p:cNvSpPr txBox="1"/>
          <p:nvPr/>
        </p:nvSpPr>
        <p:spPr>
          <a:xfrm>
            <a:off x="8077200" y="5455692"/>
            <a:ext cx="233389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Work to place an ion in a solution of other ions</a:t>
            </a:r>
          </a:p>
        </p:txBody>
      </p:sp>
      <p:pic>
        <p:nvPicPr>
          <p:cNvPr id="16" name="Picture 15">
            <a:extLst>
              <a:ext uri="{FF2B5EF4-FFF2-40B4-BE49-F238E27FC236}">
                <a16:creationId xmlns:a16="http://schemas.microsoft.com/office/drawing/2014/main" id="{8DF9716E-F054-B344-9A77-8D7D3F4A2F08}"/>
              </a:ext>
            </a:extLst>
          </p:cNvPr>
          <p:cNvPicPr>
            <a:picLocks noChangeAspect="1"/>
          </p:cNvPicPr>
          <p:nvPr/>
        </p:nvPicPr>
        <p:blipFill>
          <a:blip r:embed="rId7"/>
          <a:stretch>
            <a:fillRect/>
          </a:stretch>
        </p:blipFill>
        <p:spPr>
          <a:xfrm>
            <a:off x="4901375" y="6061075"/>
            <a:ext cx="2336800" cy="660400"/>
          </a:xfrm>
          <a:prstGeom prst="rect">
            <a:avLst/>
          </a:prstGeom>
        </p:spPr>
      </p:pic>
    </p:spTree>
    <p:extLst>
      <p:ext uri="{BB962C8B-B14F-4D97-AF65-F5344CB8AC3E}">
        <p14:creationId xmlns:p14="http://schemas.microsoft.com/office/powerpoint/2010/main" val="36147789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95</a:t>
            </a:fld>
            <a:endParaRPr lang="en-US"/>
          </a:p>
        </p:txBody>
      </p:sp>
      <p:pic>
        <p:nvPicPr>
          <p:cNvPr id="2" name="Picture 1">
            <a:extLst>
              <a:ext uri="{FF2B5EF4-FFF2-40B4-BE49-F238E27FC236}">
                <a16:creationId xmlns:a16="http://schemas.microsoft.com/office/drawing/2014/main" id="{8859EA4D-9E3C-964A-8B01-393E091E6B5B}"/>
              </a:ext>
            </a:extLst>
          </p:cNvPr>
          <p:cNvPicPr>
            <a:picLocks noChangeAspect="1"/>
          </p:cNvPicPr>
          <p:nvPr/>
        </p:nvPicPr>
        <p:blipFill>
          <a:blip r:embed="rId2"/>
          <a:stretch>
            <a:fillRect/>
          </a:stretch>
        </p:blipFill>
        <p:spPr>
          <a:xfrm>
            <a:off x="1845733" y="829734"/>
            <a:ext cx="8737600" cy="2946400"/>
          </a:xfrm>
          <a:prstGeom prst="rect">
            <a:avLst/>
          </a:prstGeom>
        </p:spPr>
      </p:pic>
      <p:sp>
        <p:nvSpPr>
          <p:cNvPr id="5" name="TextBox 4">
            <a:extLst>
              <a:ext uri="{FF2B5EF4-FFF2-40B4-BE49-F238E27FC236}">
                <a16:creationId xmlns:a16="http://schemas.microsoft.com/office/drawing/2014/main" id="{E2799245-863D-A645-96CA-C1B77DAAAB37}"/>
              </a:ext>
            </a:extLst>
          </p:cNvPr>
          <p:cNvSpPr txBox="1"/>
          <p:nvPr/>
        </p:nvSpPr>
        <p:spPr>
          <a:xfrm>
            <a:off x="4309534" y="301415"/>
            <a:ext cx="3920066"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Debye-</a:t>
            </a:r>
            <a:r>
              <a:rPr lang="en-US" b="1" dirty="0" err="1">
                <a:latin typeface="Times New Roman" panose="02020603050405020304" pitchFamily="18" charset="0"/>
                <a:cs typeface="Times New Roman" panose="02020603050405020304" pitchFamily="18" charset="0"/>
              </a:rPr>
              <a:t>Hückel</a:t>
            </a:r>
            <a:r>
              <a:rPr lang="en-US" b="1" dirty="0">
                <a:latin typeface="Times New Roman" panose="02020603050405020304" pitchFamily="18" charset="0"/>
                <a:cs typeface="Times New Roman" panose="02020603050405020304" pitchFamily="18" charset="0"/>
              </a:rPr>
              <a:t> Model</a:t>
            </a:r>
          </a:p>
        </p:txBody>
      </p:sp>
      <p:pic>
        <p:nvPicPr>
          <p:cNvPr id="6" name="Picture 5">
            <a:extLst>
              <a:ext uri="{FF2B5EF4-FFF2-40B4-BE49-F238E27FC236}">
                <a16:creationId xmlns:a16="http://schemas.microsoft.com/office/drawing/2014/main" id="{946C4644-A64F-944D-A643-DCD26A6A991D}"/>
              </a:ext>
            </a:extLst>
          </p:cNvPr>
          <p:cNvPicPr>
            <a:picLocks noChangeAspect="1"/>
          </p:cNvPicPr>
          <p:nvPr/>
        </p:nvPicPr>
        <p:blipFill>
          <a:blip r:embed="rId3"/>
          <a:stretch>
            <a:fillRect/>
          </a:stretch>
        </p:blipFill>
        <p:spPr>
          <a:xfrm>
            <a:off x="3323167" y="3776134"/>
            <a:ext cx="5723467" cy="768298"/>
          </a:xfrm>
          <a:prstGeom prst="rect">
            <a:avLst/>
          </a:prstGeom>
        </p:spPr>
      </p:pic>
      <p:pic>
        <p:nvPicPr>
          <p:cNvPr id="7" name="Picture 6">
            <a:extLst>
              <a:ext uri="{FF2B5EF4-FFF2-40B4-BE49-F238E27FC236}">
                <a16:creationId xmlns:a16="http://schemas.microsoft.com/office/drawing/2014/main" id="{04BEBAA3-0E50-E343-8666-0C5431E94B42}"/>
              </a:ext>
            </a:extLst>
          </p:cNvPr>
          <p:cNvPicPr>
            <a:picLocks noChangeAspect="1"/>
          </p:cNvPicPr>
          <p:nvPr/>
        </p:nvPicPr>
        <p:blipFill>
          <a:blip r:embed="rId4"/>
          <a:stretch>
            <a:fillRect/>
          </a:stretch>
        </p:blipFill>
        <p:spPr>
          <a:xfrm>
            <a:off x="2631017" y="5852380"/>
            <a:ext cx="7277100" cy="850900"/>
          </a:xfrm>
          <a:prstGeom prst="rect">
            <a:avLst/>
          </a:prstGeom>
        </p:spPr>
      </p:pic>
      <p:pic>
        <p:nvPicPr>
          <p:cNvPr id="8" name="Picture 7">
            <a:extLst>
              <a:ext uri="{FF2B5EF4-FFF2-40B4-BE49-F238E27FC236}">
                <a16:creationId xmlns:a16="http://schemas.microsoft.com/office/drawing/2014/main" id="{B0D6AB01-3A93-D946-A129-EFDC1C283052}"/>
              </a:ext>
            </a:extLst>
          </p:cNvPr>
          <p:cNvPicPr>
            <a:picLocks noChangeAspect="1"/>
          </p:cNvPicPr>
          <p:nvPr/>
        </p:nvPicPr>
        <p:blipFill>
          <a:blip r:embed="rId5"/>
          <a:stretch>
            <a:fillRect/>
          </a:stretch>
        </p:blipFill>
        <p:spPr>
          <a:xfrm>
            <a:off x="3323167" y="4745093"/>
            <a:ext cx="5545667" cy="855302"/>
          </a:xfrm>
          <a:prstGeom prst="rect">
            <a:avLst/>
          </a:prstGeom>
        </p:spPr>
      </p:pic>
    </p:spTree>
    <p:extLst>
      <p:ext uri="{BB962C8B-B14F-4D97-AF65-F5344CB8AC3E}">
        <p14:creationId xmlns:p14="http://schemas.microsoft.com/office/powerpoint/2010/main" val="133315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96</a:t>
            </a:fld>
            <a:endParaRPr lang="en-US"/>
          </a:p>
        </p:txBody>
      </p:sp>
      <p:sp>
        <p:nvSpPr>
          <p:cNvPr id="2" name="TextBox 1">
            <a:extLst>
              <a:ext uri="{FF2B5EF4-FFF2-40B4-BE49-F238E27FC236}">
                <a16:creationId xmlns:a16="http://schemas.microsoft.com/office/drawing/2014/main" id="{78A040BF-574A-9540-BA35-53E35D5A5C8A}"/>
              </a:ext>
            </a:extLst>
          </p:cNvPr>
          <p:cNvSpPr txBox="1"/>
          <p:nvPr/>
        </p:nvSpPr>
        <p:spPr>
          <a:xfrm>
            <a:off x="4749801" y="338667"/>
            <a:ext cx="302108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Activity Coefficient of Water</a:t>
            </a:r>
          </a:p>
        </p:txBody>
      </p:sp>
      <p:pic>
        <p:nvPicPr>
          <p:cNvPr id="4" name="Picture 3">
            <a:extLst>
              <a:ext uri="{FF2B5EF4-FFF2-40B4-BE49-F238E27FC236}">
                <a16:creationId xmlns:a16="http://schemas.microsoft.com/office/drawing/2014/main" id="{8FD27A21-13C6-D24E-AABC-B3309DC4839A}"/>
              </a:ext>
            </a:extLst>
          </p:cNvPr>
          <p:cNvPicPr>
            <a:picLocks noChangeAspect="1"/>
          </p:cNvPicPr>
          <p:nvPr/>
        </p:nvPicPr>
        <p:blipFill>
          <a:blip r:embed="rId2"/>
          <a:stretch>
            <a:fillRect/>
          </a:stretch>
        </p:blipFill>
        <p:spPr>
          <a:xfrm>
            <a:off x="1916941" y="963083"/>
            <a:ext cx="8686800" cy="850900"/>
          </a:xfrm>
          <a:prstGeom prst="rect">
            <a:avLst/>
          </a:prstGeom>
        </p:spPr>
      </p:pic>
      <p:pic>
        <p:nvPicPr>
          <p:cNvPr id="5" name="Picture 4">
            <a:extLst>
              <a:ext uri="{FF2B5EF4-FFF2-40B4-BE49-F238E27FC236}">
                <a16:creationId xmlns:a16="http://schemas.microsoft.com/office/drawing/2014/main" id="{FB00E42D-2BAB-7A4F-BC7C-945076CD5978}"/>
              </a:ext>
            </a:extLst>
          </p:cNvPr>
          <p:cNvPicPr>
            <a:picLocks noChangeAspect="1"/>
          </p:cNvPicPr>
          <p:nvPr/>
        </p:nvPicPr>
        <p:blipFill rotWithShape="1">
          <a:blip r:embed="rId3"/>
          <a:srcRect r="837"/>
          <a:stretch/>
        </p:blipFill>
        <p:spPr>
          <a:xfrm>
            <a:off x="3073400" y="2930526"/>
            <a:ext cx="6019800" cy="1117600"/>
          </a:xfrm>
          <a:prstGeom prst="rect">
            <a:avLst/>
          </a:prstGeom>
        </p:spPr>
      </p:pic>
      <p:sp>
        <p:nvSpPr>
          <p:cNvPr id="6" name="TextBox 5">
            <a:extLst>
              <a:ext uri="{FF2B5EF4-FFF2-40B4-BE49-F238E27FC236}">
                <a16:creationId xmlns:a16="http://schemas.microsoft.com/office/drawing/2014/main" id="{A09AABF1-781C-7244-B5DE-359D4497243E}"/>
              </a:ext>
            </a:extLst>
          </p:cNvPr>
          <p:cNvSpPr txBox="1"/>
          <p:nvPr/>
        </p:nvSpPr>
        <p:spPr>
          <a:xfrm>
            <a:off x="4301068" y="2260600"/>
            <a:ext cx="532902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Can be determined by measuring the osmotic pressure</a:t>
            </a:r>
          </a:p>
        </p:txBody>
      </p:sp>
      <p:pic>
        <p:nvPicPr>
          <p:cNvPr id="7" name="Picture 6">
            <a:extLst>
              <a:ext uri="{FF2B5EF4-FFF2-40B4-BE49-F238E27FC236}">
                <a16:creationId xmlns:a16="http://schemas.microsoft.com/office/drawing/2014/main" id="{FB2AD486-C645-7A45-A3EB-FAE9C2906EC5}"/>
              </a:ext>
            </a:extLst>
          </p:cNvPr>
          <p:cNvPicPr>
            <a:picLocks noChangeAspect="1"/>
          </p:cNvPicPr>
          <p:nvPr/>
        </p:nvPicPr>
        <p:blipFill>
          <a:blip r:embed="rId4"/>
          <a:stretch>
            <a:fillRect/>
          </a:stretch>
        </p:blipFill>
        <p:spPr>
          <a:xfrm>
            <a:off x="2634491" y="4364567"/>
            <a:ext cx="7251700" cy="1358900"/>
          </a:xfrm>
          <a:prstGeom prst="rect">
            <a:avLst/>
          </a:prstGeom>
        </p:spPr>
      </p:pic>
    </p:spTree>
    <p:extLst>
      <p:ext uri="{BB962C8B-B14F-4D97-AF65-F5344CB8AC3E}">
        <p14:creationId xmlns:p14="http://schemas.microsoft.com/office/powerpoint/2010/main" val="30477579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97</a:t>
            </a:fld>
            <a:endParaRPr lang="en-US"/>
          </a:p>
        </p:txBody>
      </p:sp>
      <p:sp>
        <p:nvSpPr>
          <p:cNvPr id="2" name="TextBox 1">
            <a:extLst>
              <a:ext uri="{FF2B5EF4-FFF2-40B4-BE49-F238E27FC236}">
                <a16:creationId xmlns:a16="http://schemas.microsoft.com/office/drawing/2014/main" id="{ED01E199-3493-2A46-9680-D0569A0CFFE7}"/>
              </a:ext>
            </a:extLst>
          </p:cNvPr>
          <p:cNvSpPr txBox="1"/>
          <p:nvPr/>
        </p:nvSpPr>
        <p:spPr>
          <a:xfrm>
            <a:off x="4732866" y="186266"/>
            <a:ext cx="237347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Chlorination of Water</a:t>
            </a:r>
          </a:p>
        </p:txBody>
      </p:sp>
      <p:pic>
        <p:nvPicPr>
          <p:cNvPr id="4" name="Picture 3">
            <a:extLst>
              <a:ext uri="{FF2B5EF4-FFF2-40B4-BE49-F238E27FC236}">
                <a16:creationId xmlns:a16="http://schemas.microsoft.com/office/drawing/2014/main" id="{D8C385DD-C1A1-C442-9B51-5EDE6490D8F0}"/>
              </a:ext>
            </a:extLst>
          </p:cNvPr>
          <p:cNvPicPr>
            <a:picLocks noChangeAspect="1"/>
          </p:cNvPicPr>
          <p:nvPr/>
        </p:nvPicPr>
        <p:blipFill>
          <a:blip r:embed="rId2"/>
          <a:stretch>
            <a:fillRect/>
          </a:stretch>
        </p:blipFill>
        <p:spPr>
          <a:xfrm>
            <a:off x="1676400" y="912283"/>
            <a:ext cx="8991600" cy="901700"/>
          </a:xfrm>
          <a:prstGeom prst="rect">
            <a:avLst/>
          </a:prstGeom>
        </p:spPr>
      </p:pic>
      <p:pic>
        <p:nvPicPr>
          <p:cNvPr id="5" name="Picture 4">
            <a:extLst>
              <a:ext uri="{FF2B5EF4-FFF2-40B4-BE49-F238E27FC236}">
                <a16:creationId xmlns:a16="http://schemas.microsoft.com/office/drawing/2014/main" id="{5584D429-9547-464F-9E85-643C66D61AA7}"/>
              </a:ext>
            </a:extLst>
          </p:cNvPr>
          <p:cNvPicPr>
            <a:picLocks noChangeAspect="1"/>
          </p:cNvPicPr>
          <p:nvPr/>
        </p:nvPicPr>
        <p:blipFill>
          <a:blip r:embed="rId3"/>
          <a:stretch>
            <a:fillRect/>
          </a:stretch>
        </p:blipFill>
        <p:spPr>
          <a:xfrm>
            <a:off x="2095500" y="2013981"/>
            <a:ext cx="8115300" cy="1625600"/>
          </a:xfrm>
          <a:prstGeom prst="rect">
            <a:avLst/>
          </a:prstGeom>
        </p:spPr>
      </p:pic>
      <p:pic>
        <p:nvPicPr>
          <p:cNvPr id="6" name="Picture 5">
            <a:extLst>
              <a:ext uri="{FF2B5EF4-FFF2-40B4-BE49-F238E27FC236}">
                <a16:creationId xmlns:a16="http://schemas.microsoft.com/office/drawing/2014/main" id="{F132834B-ECDF-C347-81A5-AE63A7862F14}"/>
              </a:ext>
            </a:extLst>
          </p:cNvPr>
          <p:cNvPicPr>
            <a:picLocks noChangeAspect="1"/>
          </p:cNvPicPr>
          <p:nvPr/>
        </p:nvPicPr>
        <p:blipFill>
          <a:blip r:embed="rId4"/>
          <a:stretch>
            <a:fillRect/>
          </a:stretch>
        </p:blipFill>
        <p:spPr>
          <a:xfrm>
            <a:off x="2491317" y="3839579"/>
            <a:ext cx="7581900" cy="1765300"/>
          </a:xfrm>
          <a:prstGeom prst="rect">
            <a:avLst/>
          </a:prstGeom>
        </p:spPr>
      </p:pic>
    </p:spTree>
    <p:extLst>
      <p:ext uri="{BB962C8B-B14F-4D97-AF65-F5344CB8AC3E}">
        <p14:creationId xmlns:p14="http://schemas.microsoft.com/office/powerpoint/2010/main" val="11993537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98</a:t>
            </a:fld>
            <a:endParaRPr lang="en-US"/>
          </a:p>
        </p:txBody>
      </p:sp>
      <p:pic>
        <p:nvPicPr>
          <p:cNvPr id="2" name="Picture 1">
            <a:extLst>
              <a:ext uri="{FF2B5EF4-FFF2-40B4-BE49-F238E27FC236}">
                <a16:creationId xmlns:a16="http://schemas.microsoft.com/office/drawing/2014/main" id="{44ADA84A-AFB6-2341-9FDA-64DF57C5DDD5}"/>
              </a:ext>
            </a:extLst>
          </p:cNvPr>
          <p:cNvPicPr>
            <a:picLocks noChangeAspect="1"/>
          </p:cNvPicPr>
          <p:nvPr/>
        </p:nvPicPr>
        <p:blipFill>
          <a:blip r:embed="rId2"/>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2151469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24EEA2-CD5C-E04D-B44A-7D07035B07D3}"/>
              </a:ext>
            </a:extLst>
          </p:cNvPr>
          <p:cNvSpPr>
            <a:spLocks noGrp="1"/>
          </p:cNvSpPr>
          <p:nvPr>
            <p:ph type="sldNum" sz="quarter" idx="12"/>
          </p:nvPr>
        </p:nvSpPr>
        <p:spPr/>
        <p:txBody>
          <a:bodyPr/>
          <a:lstStyle/>
          <a:p>
            <a:fld id="{67AA197A-76A9-1C44-AFF7-1170AC92155D}" type="slidenum">
              <a:rPr lang="en-US" smtClean="0"/>
              <a:t>99</a:t>
            </a:fld>
            <a:endParaRPr lang="en-US"/>
          </a:p>
        </p:txBody>
      </p:sp>
      <p:pic>
        <p:nvPicPr>
          <p:cNvPr id="2" name="Picture 1">
            <a:extLst>
              <a:ext uri="{FF2B5EF4-FFF2-40B4-BE49-F238E27FC236}">
                <a16:creationId xmlns:a16="http://schemas.microsoft.com/office/drawing/2014/main" id="{BE95E671-30A0-2745-AA49-D7F51945D58E}"/>
              </a:ext>
            </a:extLst>
          </p:cNvPr>
          <p:cNvPicPr>
            <a:picLocks noChangeAspect="1"/>
          </p:cNvPicPr>
          <p:nvPr/>
        </p:nvPicPr>
        <p:blipFill>
          <a:blip r:embed="rId2"/>
          <a:stretch>
            <a:fillRect/>
          </a:stretch>
        </p:blipFill>
        <p:spPr>
          <a:xfrm>
            <a:off x="1524000" y="1"/>
            <a:ext cx="9144000" cy="1192207"/>
          </a:xfrm>
          <a:prstGeom prst="rect">
            <a:avLst/>
          </a:prstGeom>
        </p:spPr>
      </p:pic>
      <p:pic>
        <p:nvPicPr>
          <p:cNvPr id="4" name="Picture 3">
            <a:extLst>
              <a:ext uri="{FF2B5EF4-FFF2-40B4-BE49-F238E27FC236}">
                <a16:creationId xmlns:a16="http://schemas.microsoft.com/office/drawing/2014/main" id="{A149EC1D-EB6F-FB4C-B361-32866DC47C6F}"/>
              </a:ext>
            </a:extLst>
          </p:cNvPr>
          <p:cNvPicPr>
            <a:picLocks noChangeAspect="1"/>
          </p:cNvPicPr>
          <p:nvPr/>
        </p:nvPicPr>
        <p:blipFill>
          <a:blip r:embed="rId3"/>
          <a:stretch>
            <a:fillRect/>
          </a:stretch>
        </p:blipFill>
        <p:spPr>
          <a:xfrm>
            <a:off x="1524000" y="1192207"/>
            <a:ext cx="9144000" cy="1331868"/>
          </a:xfrm>
          <a:prstGeom prst="rect">
            <a:avLst/>
          </a:prstGeom>
        </p:spPr>
      </p:pic>
      <p:pic>
        <p:nvPicPr>
          <p:cNvPr id="5" name="Picture 4">
            <a:extLst>
              <a:ext uri="{FF2B5EF4-FFF2-40B4-BE49-F238E27FC236}">
                <a16:creationId xmlns:a16="http://schemas.microsoft.com/office/drawing/2014/main" id="{54714489-25A7-BC4B-8591-EF118CC4B4F1}"/>
              </a:ext>
            </a:extLst>
          </p:cNvPr>
          <p:cNvPicPr>
            <a:picLocks noChangeAspect="1"/>
          </p:cNvPicPr>
          <p:nvPr/>
        </p:nvPicPr>
        <p:blipFill>
          <a:blip r:embed="rId4"/>
          <a:stretch>
            <a:fillRect/>
          </a:stretch>
        </p:blipFill>
        <p:spPr>
          <a:xfrm>
            <a:off x="1524000" y="2548374"/>
            <a:ext cx="9144000" cy="2335816"/>
          </a:xfrm>
          <a:prstGeom prst="rect">
            <a:avLst/>
          </a:prstGeom>
        </p:spPr>
      </p:pic>
      <p:pic>
        <p:nvPicPr>
          <p:cNvPr id="6" name="Picture 5">
            <a:extLst>
              <a:ext uri="{FF2B5EF4-FFF2-40B4-BE49-F238E27FC236}">
                <a16:creationId xmlns:a16="http://schemas.microsoft.com/office/drawing/2014/main" id="{9F1B02B6-141C-F845-89A9-44333B4991B7}"/>
              </a:ext>
            </a:extLst>
          </p:cNvPr>
          <p:cNvPicPr>
            <a:picLocks noChangeAspect="1"/>
          </p:cNvPicPr>
          <p:nvPr/>
        </p:nvPicPr>
        <p:blipFill>
          <a:blip r:embed="rId5"/>
          <a:stretch>
            <a:fillRect/>
          </a:stretch>
        </p:blipFill>
        <p:spPr>
          <a:xfrm>
            <a:off x="1524000" y="5298016"/>
            <a:ext cx="8991600" cy="901700"/>
          </a:xfrm>
          <a:prstGeom prst="rect">
            <a:avLst/>
          </a:prstGeom>
        </p:spPr>
      </p:pic>
    </p:spTree>
    <p:extLst>
      <p:ext uri="{BB962C8B-B14F-4D97-AF65-F5344CB8AC3E}">
        <p14:creationId xmlns:p14="http://schemas.microsoft.com/office/powerpoint/2010/main" val="3891576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63089</TotalTime>
  <Words>3357</Words>
  <Application>Microsoft Macintosh PowerPoint</Application>
  <PresentationFormat>Widescreen</PresentationFormat>
  <Paragraphs>494</Paragraphs>
  <Slides>104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Arial</vt:lpstr>
      <vt:lpstr>Calibri</vt:lpstr>
      <vt:lpstr>Calibri Light</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128</cp:revision>
  <cp:lastPrinted>2024-10-01T14:53:24Z</cp:lastPrinted>
  <dcterms:created xsi:type="dcterms:W3CDTF">2020-09-21T15:53:02Z</dcterms:created>
  <dcterms:modified xsi:type="dcterms:W3CDTF">2024-10-01T15:04:41Z</dcterms:modified>
</cp:coreProperties>
</file>